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34"/>
  </p:notesMasterIdLst>
  <p:handoutMasterIdLst>
    <p:handoutMasterId r:id="rId35"/>
  </p:handoutMasterIdLst>
  <p:sldIdLst>
    <p:sldId id="256" r:id="rId2"/>
    <p:sldId id="275" r:id="rId3"/>
    <p:sldId id="325" r:id="rId4"/>
    <p:sldId id="276" r:id="rId5"/>
    <p:sldId id="280" r:id="rId6"/>
    <p:sldId id="277" r:id="rId7"/>
    <p:sldId id="262" r:id="rId8"/>
    <p:sldId id="281" r:id="rId9"/>
    <p:sldId id="322" r:id="rId10"/>
    <p:sldId id="339" r:id="rId11"/>
    <p:sldId id="318" r:id="rId12"/>
    <p:sldId id="334" r:id="rId13"/>
    <p:sldId id="335" r:id="rId14"/>
    <p:sldId id="338" r:id="rId15"/>
    <p:sldId id="336" r:id="rId16"/>
    <p:sldId id="340" r:id="rId17"/>
    <p:sldId id="326" r:id="rId18"/>
    <p:sldId id="308" r:id="rId19"/>
    <p:sldId id="312" r:id="rId20"/>
    <p:sldId id="311" r:id="rId21"/>
    <p:sldId id="310" r:id="rId22"/>
    <p:sldId id="329" r:id="rId23"/>
    <p:sldId id="288" r:id="rId24"/>
    <p:sldId id="290" r:id="rId25"/>
    <p:sldId id="291" r:id="rId26"/>
    <p:sldId id="313" r:id="rId27"/>
    <p:sldId id="314" r:id="rId28"/>
    <p:sldId id="315" r:id="rId29"/>
    <p:sldId id="324" r:id="rId30"/>
    <p:sldId id="330" r:id="rId31"/>
    <p:sldId id="321" r:id="rId32"/>
    <p:sldId id="259" r:id="rId33"/>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00"/>
    <a:srgbClr val="BF9F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4622" autoAdjust="0"/>
  </p:normalViewPr>
  <p:slideViewPr>
    <p:cSldViewPr>
      <p:cViewPr varScale="1">
        <p:scale>
          <a:sx n="65" d="100"/>
          <a:sy n="65" d="100"/>
        </p:scale>
        <p:origin x="1452"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D9C1BBC-8FB5-40B3-8E96-874358AE4B3A}" type="datetimeFigureOut">
              <a:rPr lang="fr-FR" smtClean="0"/>
              <a:t>19/01/2022</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83BA9C5-1626-43DE-94E3-24051CA1B177}" type="slidenum">
              <a:rPr lang="fr-FR" smtClean="0"/>
              <a:t>‹N°›</a:t>
            </a:fld>
            <a:endParaRPr lang="fr-FR"/>
          </a:p>
        </p:txBody>
      </p:sp>
    </p:spTree>
    <p:extLst>
      <p:ext uri="{BB962C8B-B14F-4D97-AF65-F5344CB8AC3E}">
        <p14:creationId xmlns:p14="http://schemas.microsoft.com/office/powerpoint/2010/main" val="3095710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6AB898-43C1-45BF-AF63-68E5C18A4FDE}" type="datetimeFigureOut">
              <a:rPr lang="fr-FR" smtClean="0"/>
              <a:t>19/01/2022</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67B8D8E-A399-4C9B-9083-7DAE06E8B43F}" type="slidenum">
              <a:rPr lang="fr-FR" smtClean="0"/>
              <a:t>‹N°›</a:t>
            </a:fld>
            <a:endParaRPr lang="fr-FR"/>
          </a:p>
        </p:txBody>
      </p:sp>
    </p:spTree>
    <p:extLst>
      <p:ext uri="{BB962C8B-B14F-4D97-AF65-F5344CB8AC3E}">
        <p14:creationId xmlns:p14="http://schemas.microsoft.com/office/powerpoint/2010/main" val="2983698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1</a:t>
            </a:fld>
            <a:endParaRPr lang="fr-FR"/>
          </a:p>
        </p:txBody>
      </p:sp>
    </p:spTree>
    <p:extLst>
      <p:ext uri="{BB962C8B-B14F-4D97-AF65-F5344CB8AC3E}">
        <p14:creationId xmlns:p14="http://schemas.microsoft.com/office/powerpoint/2010/main" val="35495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11</a:t>
            </a:fld>
            <a:endParaRPr lang="fr-FR"/>
          </a:p>
        </p:txBody>
      </p:sp>
    </p:spTree>
    <p:extLst>
      <p:ext uri="{BB962C8B-B14F-4D97-AF65-F5344CB8AC3E}">
        <p14:creationId xmlns:p14="http://schemas.microsoft.com/office/powerpoint/2010/main" val="388081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12</a:t>
            </a:fld>
            <a:endParaRPr lang="fr-FR"/>
          </a:p>
        </p:txBody>
      </p:sp>
    </p:spTree>
    <p:extLst>
      <p:ext uri="{BB962C8B-B14F-4D97-AF65-F5344CB8AC3E}">
        <p14:creationId xmlns:p14="http://schemas.microsoft.com/office/powerpoint/2010/main" val="1419527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13</a:t>
            </a:fld>
            <a:endParaRPr lang="fr-FR"/>
          </a:p>
        </p:txBody>
      </p:sp>
    </p:spTree>
    <p:extLst>
      <p:ext uri="{BB962C8B-B14F-4D97-AF65-F5344CB8AC3E}">
        <p14:creationId xmlns:p14="http://schemas.microsoft.com/office/powerpoint/2010/main" val="2705613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14</a:t>
            </a:fld>
            <a:endParaRPr lang="fr-FR"/>
          </a:p>
        </p:txBody>
      </p:sp>
    </p:spTree>
    <p:extLst>
      <p:ext uri="{BB962C8B-B14F-4D97-AF65-F5344CB8AC3E}">
        <p14:creationId xmlns:p14="http://schemas.microsoft.com/office/powerpoint/2010/main" val="1846906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15</a:t>
            </a:fld>
            <a:endParaRPr lang="fr-FR"/>
          </a:p>
        </p:txBody>
      </p:sp>
    </p:spTree>
    <p:extLst>
      <p:ext uri="{BB962C8B-B14F-4D97-AF65-F5344CB8AC3E}">
        <p14:creationId xmlns:p14="http://schemas.microsoft.com/office/powerpoint/2010/main" val="23772220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17</a:t>
            </a:fld>
            <a:endParaRPr lang="fr-FR"/>
          </a:p>
        </p:txBody>
      </p:sp>
    </p:spTree>
    <p:extLst>
      <p:ext uri="{BB962C8B-B14F-4D97-AF65-F5344CB8AC3E}">
        <p14:creationId xmlns:p14="http://schemas.microsoft.com/office/powerpoint/2010/main" val="37624177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gnement</a:t>
            </a:r>
            <a:endParaRPr lang="fr-FR" dirty="0"/>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18</a:t>
            </a:fld>
            <a:endParaRPr lang="fr-FR"/>
          </a:p>
        </p:txBody>
      </p:sp>
    </p:spTree>
    <p:extLst>
      <p:ext uri="{BB962C8B-B14F-4D97-AF65-F5344CB8AC3E}">
        <p14:creationId xmlns:p14="http://schemas.microsoft.com/office/powerpoint/2010/main" val="1331352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19</a:t>
            </a:fld>
            <a:endParaRPr lang="fr-FR"/>
          </a:p>
        </p:txBody>
      </p:sp>
    </p:spTree>
    <p:extLst>
      <p:ext uri="{BB962C8B-B14F-4D97-AF65-F5344CB8AC3E}">
        <p14:creationId xmlns:p14="http://schemas.microsoft.com/office/powerpoint/2010/main" val="6792008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20</a:t>
            </a:fld>
            <a:endParaRPr lang="fr-FR"/>
          </a:p>
        </p:txBody>
      </p:sp>
    </p:spTree>
    <p:extLst>
      <p:ext uri="{BB962C8B-B14F-4D97-AF65-F5344CB8AC3E}">
        <p14:creationId xmlns:p14="http://schemas.microsoft.com/office/powerpoint/2010/main" val="12924094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21</a:t>
            </a:fld>
            <a:endParaRPr lang="fr-FR"/>
          </a:p>
        </p:txBody>
      </p:sp>
    </p:spTree>
    <p:extLst>
      <p:ext uri="{BB962C8B-B14F-4D97-AF65-F5344CB8AC3E}">
        <p14:creationId xmlns:p14="http://schemas.microsoft.com/office/powerpoint/2010/main" val="2167839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2</a:t>
            </a:fld>
            <a:endParaRPr lang="fr-FR"/>
          </a:p>
        </p:txBody>
      </p:sp>
    </p:spTree>
    <p:extLst>
      <p:ext uri="{BB962C8B-B14F-4D97-AF65-F5344CB8AC3E}">
        <p14:creationId xmlns:p14="http://schemas.microsoft.com/office/powerpoint/2010/main" val="3330301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22</a:t>
            </a:fld>
            <a:endParaRPr lang="fr-FR"/>
          </a:p>
        </p:txBody>
      </p:sp>
    </p:spTree>
    <p:extLst>
      <p:ext uri="{BB962C8B-B14F-4D97-AF65-F5344CB8AC3E}">
        <p14:creationId xmlns:p14="http://schemas.microsoft.com/office/powerpoint/2010/main" val="39657423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23</a:t>
            </a:fld>
            <a:endParaRPr lang="fr-FR"/>
          </a:p>
        </p:txBody>
      </p:sp>
    </p:spTree>
    <p:extLst>
      <p:ext uri="{BB962C8B-B14F-4D97-AF65-F5344CB8AC3E}">
        <p14:creationId xmlns:p14="http://schemas.microsoft.com/office/powerpoint/2010/main" val="27725415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24</a:t>
            </a:fld>
            <a:endParaRPr lang="fr-FR"/>
          </a:p>
        </p:txBody>
      </p:sp>
    </p:spTree>
    <p:extLst>
      <p:ext uri="{BB962C8B-B14F-4D97-AF65-F5344CB8AC3E}">
        <p14:creationId xmlns:p14="http://schemas.microsoft.com/office/powerpoint/2010/main" val="15190637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25</a:t>
            </a:fld>
            <a:endParaRPr lang="fr-FR"/>
          </a:p>
        </p:txBody>
      </p:sp>
    </p:spTree>
    <p:extLst>
      <p:ext uri="{BB962C8B-B14F-4D97-AF65-F5344CB8AC3E}">
        <p14:creationId xmlns:p14="http://schemas.microsoft.com/office/powerpoint/2010/main" val="1746626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26</a:t>
            </a:fld>
            <a:endParaRPr lang="fr-FR"/>
          </a:p>
        </p:txBody>
      </p:sp>
    </p:spTree>
    <p:extLst>
      <p:ext uri="{BB962C8B-B14F-4D97-AF65-F5344CB8AC3E}">
        <p14:creationId xmlns:p14="http://schemas.microsoft.com/office/powerpoint/2010/main" val="30823492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27</a:t>
            </a:fld>
            <a:endParaRPr lang="fr-FR"/>
          </a:p>
        </p:txBody>
      </p:sp>
    </p:spTree>
    <p:extLst>
      <p:ext uri="{BB962C8B-B14F-4D97-AF65-F5344CB8AC3E}">
        <p14:creationId xmlns:p14="http://schemas.microsoft.com/office/powerpoint/2010/main" val="11275949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28</a:t>
            </a:fld>
            <a:endParaRPr lang="fr-FR"/>
          </a:p>
        </p:txBody>
      </p:sp>
    </p:spTree>
    <p:extLst>
      <p:ext uri="{BB962C8B-B14F-4D97-AF65-F5344CB8AC3E}">
        <p14:creationId xmlns:p14="http://schemas.microsoft.com/office/powerpoint/2010/main" val="15929378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29</a:t>
            </a:fld>
            <a:endParaRPr lang="fr-FR"/>
          </a:p>
        </p:txBody>
      </p:sp>
    </p:spTree>
    <p:extLst>
      <p:ext uri="{BB962C8B-B14F-4D97-AF65-F5344CB8AC3E}">
        <p14:creationId xmlns:p14="http://schemas.microsoft.com/office/powerpoint/2010/main" val="10207859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30</a:t>
            </a:fld>
            <a:endParaRPr lang="fr-FR"/>
          </a:p>
        </p:txBody>
      </p:sp>
    </p:spTree>
    <p:extLst>
      <p:ext uri="{BB962C8B-B14F-4D97-AF65-F5344CB8AC3E}">
        <p14:creationId xmlns:p14="http://schemas.microsoft.com/office/powerpoint/2010/main" val="19110900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31</a:t>
            </a:fld>
            <a:endParaRPr lang="fr-FR"/>
          </a:p>
        </p:txBody>
      </p:sp>
    </p:spTree>
    <p:extLst>
      <p:ext uri="{BB962C8B-B14F-4D97-AF65-F5344CB8AC3E}">
        <p14:creationId xmlns:p14="http://schemas.microsoft.com/office/powerpoint/2010/main" val="1582956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3</a:t>
            </a:fld>
            <a:endParaRPr lang="fr-FR"/>
          </a:p>
        </p:txBody>
      </p:sp>
    </p:spTree>
    <p:extLst>
      <p:ext uri="{BB962C8B-B14F-4D97-AF65-F5344CB8AC3E}">
        <p14:creationId xmlns:p14="http://schemas.microsoft.com/office/powerpoint/2010/main" val="7216131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32</a:t>
            </a:fld>
            <a:endParaRPr lang="fr-FR"/>
          </a:p>
        </p:txBody>
      </p:sp>
    </p:spTree>
    <p:extLst>
      <p:ext uri="{BB962C8B-B14F-4D97-AF65-F5344CB8AC3E}">
        <p14:creationId xmlns:p14="http://schemas.microsoft.com/office/powerpoint/2010/main" val="2879731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4</a:t>
            </a:fld>
            <a:endParaRPr lang="fr-FR"/>
          </a:p>
        </p:txBody>
      </p:sp>
    </p:spTree>
    <p:extLst>
      <p:ext uri="{BB962C8B-B14F-4D97-AF65-F5344CB8AC3E}">
        <p14:creationId xmlns:p14="http://schemas.microsoft.com/office/powerpoint/2010/main" val="940094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5</a:t>
            </a:fld>
            <a:endParaRPr lang="fr-FR"/>
          </a:p>
        </p:txBody>
      </p:sp>
    </p:spTree>
    <p:extLst>
      <p:ext uri="{BB962C8B-B14F-4D97-AF65-F5344CB8AC3E}">
        <p14:creationId xmlns:p14="http://schemas.microsoft.com/office/powerpoint/2010/main" val="2537160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6</a:t>
            </a:fld>
            <a:endParaRPr lang="fr-FR"/>
          </a:p>
        </p:txBody>
      </p:sp>
    </p:spTree>
    <p:extLst>
      <p:ext uri="{BB962C8B-B14F-4D97-AF65-F5344CB8AC3E}">
        <p14:creationId xmlns:p14="http://schemas.microsoft.com/office/powerpoint/2010/main" val="2764050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7</a:t>
            </a:fld>
            <a:endParaRPr lang="fr-FR"/>
          </a:p>
        </p:txBody>
      </p:sp>
    </p:spTree>
    <p:extLst>
      <p:ext uri="{BB962C8B-B14F-4D97-AF65-F5344CB8AC3E}">
        <p14:creationId xmlns:p14="http://schemas.microsoft.com/office/powerpoint/2010/main" val="2313869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8</a:t>
            </a:fld>
            <a:endParaRPr lang="fr-FR"/>
          </a:p>
        </p:txBody>
      </p:sp>
    </p:spTree>
    <p:extLst>
      <p:ext uri="{BB962C8B-B14F-4D97-AF65-F5344CB8AC3E}">
        <p14:creationId xmlns:p14="http://schemas.microsoft.com/office/powerpoint/2010/main" val="1035981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67B8D8E-A399-4C9B-9083-7DAE06E8B43F}" type="slidenum">
              <a:rPr lang="fr-FR" smtClean="0"/>
              <a:t>9</a:t>
            </a:fld>
            <a:endParaRPr lang="fr-FR"/>
          </a:p>
        </p:txBody>
      </p:sp>
    </p:spTree>
    <p:extLst>
      <p:ext uri="{BB962C8B-B14F-4D97-AF65-F5344CB8AC3E}">
        <p14:creationId xmlns:p14="http://schemas.microsoft.com/office/powerpoint/2010/main" val="37734966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Ref idx="1001">
        <a:schemeClr val="bg1"/>
      </p:bgRef>
    </p:bg>
    <p:spTree>
      <p:nvGrpSpPr>
        <p:cNvPr id="1" name=""/>
        <p:cNvGrpSpPr/>
        <p:nvPr/>
      </p:nvGrpSpPr>
      <p:grpSpPr>
        <a:xfrm>
          <a:off x="0" y="0"/>
          <a:ext cx="0" cy="0"/>
          <a:chOff x="0" y="0"/>
          <a:chExt cx="0" cy="0"/>
        </a:xfrm>
      </p:grpSpPr>
      <p:pic>
        <p:nvPicPr>
          <p:cNvPr id="2050" name="Picture 2" descr="K:\Logo CHOV\CHOV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46917" y="5072614"/>
            <a:ext cx="5268914" cy="1239008"/>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Placeholder 8"/>
          <p:cNvSpPr>
            <a:spLocks noGrp="1"/>
          </p:cNvSpPr>
          <p:nvPr>
            <p:ph type="title" hasCustomPrompt="1"/>
          </p:nvPr>
        </p:nvSpPr>
        <p:spPr>
          <a:xfrm>
            <a:off x="466574" y="2564904"/>
            <a:ext cx="8229600" cy="1143000"/>
          </a:xfrm>
          <a:prstGeom prst="rect">
            <a:avLst/>
          </a:prstGeom>
        </p:spPr>
        <p:txBody>
          <a:bodyPr vert="horz" lIns="0" rIns="0" bIns="0" anchor="b">
            <a:normAutofit/>
          </a:bodyPr>
          <a:lstStyle>
            <a:lvl1pPr>
              <a:defRPr sz="6600">
                <a:latin typeface="Tahoma" pitchFamily="34" charset="0"/>
                <a:ea typeface="Tahoma" pitchFamily="34" charset="0"/>
                <a:cs typeface="Tahoma" pitchFamily="34" charset="0"/>
              </a:defRPr>
            </a:lvl1pPr>
          </a:lstStyle>
          <a:p>
            <a:r>
              <a:rPr kumimoji="0" lang="fr-FR" dirty="0" smtClean="0"/>
              <a:t>TITRE</a:t>
            </a:r>
            <a:endParaRPr kumimoji="0"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ea typeface="Tahoma" pitchFamily="34" charset="0"/>
                <a:cs typeface="Tahoma" pitchFamily="34" charset="0"/>
              </a:defRPr>
            </a:lvl1pPr>
          </a:lstStyle>
          <a:p>
            <a:r>
              <a:rPr kumimoji="0" lang="fr-FR" dirty="0" smtClean="0"/>
              <a:t>Modifiez le style du titre</a:t>
            </a:r>
            <a:endParaRPr kumimoji="0" lang="en-US" dirty="0"/>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eaLnBrk="1" latinLnBrk="0" hangingPunct="1"/>
            <a:r>
              <a:rPr lang="fr-FR" dirty="0" smtClean="0"/>
              <a:t>Modifiez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pic>
        <p:nvPicPr>
          <p:cNvPr id="3074" name="Picture 2" descr="K:\Logo CHOV\CHOV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98" y="6237312"/>
            <a:ext cx="2199685" cy="51726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atin typeface="Tahoma" pitchFamily="34" charset="0"/>
                <a:ea typeface="Tahoma" pitchFamily="34" charset="0"/>
                <a:cs typeface="Tahoma" pitchFamily="34" charset="0"/>
              </a:defRPr>
            </a:lvl1pPr>
          </a:lstStyle>
          <a:p>
            <a:r>
              <a:rPr kumimoji="0" lang="fr-FR" dirty="0" smtClean="0"/>
              <a:t>Modifiez le style du titre</a:t>
            </a:r>
            <a:endParaRPr kumimoji="0" lang="en-US" dirty="0"/>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latin typeface="Tahoma" pitchFamily="34" charset="0"/>
                <a:ea typeface="Tahoma" pitchFamily="34" charset="0"/>
                <a:cs typeface="Tahoma"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fr-FR" dirty="0"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latin typeface="Tahoma" pitchFamily="34" charset="0"/>
                <a:ea typeface="Tahoma" pitchFamily="34" charset="0"/>
                <a:cs typeface="Tahoma"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fr-FR" dirty="0" smtClean="0"/>
              <a:t>Modifiez les styles du texte du masque</a:t>
            </a:r>
          </a:p>
        </p:txBody>
      </p:sp>
      <p:sp>
        <p:nvSpPr>
          <p:cNvPr id="5" name="Content Placeholder 4"/>
          <p:cNvSpPr>
            <a:spLocks noGrp="1"/>
          </p:cNvSpPr>
          <p:nvPr>
            <p:ph sz="quarter" idx="2"/>
          </p:nvPr>
        </p:nvSpPr>
        <p:spPr>
          <a:xfrm>
            <a:off x="457200" y="2514600"/>
            <a:ext cx="4040188" cy="3506688"/>
          </a:xfrm>
        </p:spPr>
        <p:txBody>
          <a:bodyPr tIns="0"/>
          <a:lstStyle>
            <a:lvl1pPr>
              <a:defRPr sz="2200">
                <a:latin typeface="Tahoma" pitchFamily="34" charset="0"/>
                <a:ea typeface="Tahoma" pitchFamily="34" charset="0"/>
                <a:cs typeface="Tahoma" pitchFamily="34" charset="0"/>
              </a:defRPr>
            </a:lvl1pPr>
            <a:lvl2pPr>
              <a:defRPr sz="2000">
                <a:latin typeface="Tahoma" pitchFamily="34" charset="0"/>
                <a:ea typeface="Tahoma" pitchFamily="34" charset="0"/>
                <a:cs typeface="Tahoma" pitchFamily="34" charset="0"/>
              </a:defRPr>
            </a:lvl2pPr>
            <a:lvl3pPr>
              <a:defRPr sz="1800">
                <a:latin typeface="Tahoma" pitchFamily="34" charset="0"/>
                <a:ea typeface="Tahoma" pitchFamily="34" charset="0"/>
                <a:cs typeface="Tahoma" pitchFamily="34" charset="0"/>
              </a:defRPr>
            </a:lvl3pPr>
            <a:lvl4pPr>
              <a:defRPr sz="1600">
                <a:latin typeface="Tahoma" pitchFamily="34" charset="0"/>
                <a:ea typeface="Tahoma" pitchFamily="34" charset="0"/>
                <a:cs typeface="Tahoma" pitchFamily="34" charset="0"/>
              </a:defRPr>
            </a:lvl4pPr>
            <a:lvl5pPr>
              <a:defRPr sz="1600">
                <a:latin typeface="Tahoma" pitchFamily="34" charset="0"/>
                <a:ea typeface="Tahoma" pitchFamily="34" charset="0"/>
                <a:cs typeface="Tahoma" pitchFamily="34" charset="0"/>
              </a:defRPr>
            </a:lvl5pPr>
          </a:lstStyle>
          <a:p>
            <a:pPr lvl="0" eaLnBrk="1" latinLnBrk="0" hangingPunct="1"/>
            <a:r>
              <a:rPr lang="fr-FR" dirty="0" smtClean="0"/>
              <a:t>Modifiez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
        <p:nvSpPr>
          <p:cNvPr id="6" name="Content Placeholder 5"/>
          <p:cNvSpPr>
            <a:spLocks noGrp="1"/>
          </p:cNvSpPr>
          <p:nvPr>
            <p:ph sz="quarter" idx="4"/>
          </p:nvPr>
        </p:nvSpPr>
        <p:spPr>
          <a:xfrm>
            <a:off x="4645025" y="2514600"/>
            <a:ext cx="4041775" cy="3506688"/>
          </a:xfrm>
        </p:spPr>
        <p:txBody>
          <a:bodyPr tIns="0"/>
          <a:lstStyle>
            <a:lvl1pPr>
              <a:defRPr sz="2200">
                <a:latin typeface="Tahoma" pitchFamily="34" charset="0"/>
                <a:ea typeface="Tahoma" pitchFamily="34" charset="0"/>
                <a:cs typeface="Tahoma" pitchFamily="34" charset="0"/>
              </a:defRPr>
            </a:lvl1pPr>
            <a:lvl2pPr>
              <a:defRPr sz="2000">
                <a:latin typeface="Tahoma" pitchFamily="34" charset="0"/>
                <a:ea typeface="Tahoma" pitchFamily="34" charset="0"/>
                <a:cs typeface="Tahoma" pitchFamily="34" charset="0"/>
              </a:defRPr>
            </a:lvl2pPr>
            <a:lvl3pPr>
              <a:defRPr sz="1800">
                <a:latin typeface="Tahoma" pitchFamily="34" charset="0"/>
                <a:ea typeface="Tahoma" pitchFamily="34" charset="0"/>
                <a:cs typeface="Tahoma" pitchFamily="34" charset="0"/>
              </a:defRPr>
            </a:lvl3pPr>
            <a:lvl4pPr>
              <a:defRPr sz="1600">
                <a:latin typeface="Tahoma" pitchFamily="34" charset="0"/>
                <a:ea typeface="Tahoma" pitchFamily="34" charset="0"/>
                <a:cs typeface="Tahoma" pitchFamily="34" charset="0"/>
              </a:defRPr>
            </a:lvl4pPr>
            <a:lvl5pPr>
              <a:defRPr sz="1600">
                <a:latin typeface="Tahoma" pitchFamily="34" charset="0"/>
                <a:ea typeface="Tahoma" pitchFamily="34" charset="0"/>
                <a:cs typeface="Tahoma" pitchFamily="34" charset="0"/>
              </a:defRPr>
            </a:lvl5pPr>
          </a:lstStyle>
          <a:p>
            <a:pPr lvl="0" eaLnBrk="1" latinLnBrk="0" hangingPunct="1"/>
            <a:r>
              <a:rPr lang="fr-FR" dirty="0" smtClean="0"/>
              <a:t>Modifiez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pic>
        <p:nvPicPr>
          <p:cNvPr id="14" name="Picture 2" descr="K:\Logo CHOV\CHOV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98" y="6237312"/>
            <a:ext cx="2199685" cy="51726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0">
                <a:srgbClr val="BF9FFF">
                  <a:shade val="30000"/>
                  <a:satMod val="115000"/>
                </a:srgbClr>
              </a:gs>
              <a:gs pos="50000">
                <a:srgbClr val="BF9FFF">
                  <a:shade val="67500"/>
                  <a:satMod val="115000"/>
                </a:srgbClr>
              </a:gs>
              <a:gs pos="100000">
                <a:srgbClr val="BF9FFF">
                  <a:shade val="100000"/>
                  <a:satMod val="115000"/>
                </a:srgbClr>
              </a:gs>
            </a:gsLst>
            <a:path path="circle">
              <a:fillToRect l="100000" b="100000"/>
            </a:path>
            <a:tileRect t="-100000" r="-100000"/>
          </a:gradFill>
          <a:ln w="9525" cap="flat" cmpd="sng" algn="ctr">
            <a:solidFill>
              <a:srgbClr val="BF9FFF"/>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dirty="0" smtClean="0"/>
              <a:t>Modifiez le style du titre</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dirty="0" smtClean="0"/>
              <a:t>Modifiez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grpSp>
        <p:nvGrpSpPr>
          <p:cNvPr id="2" name="Group 1"/>
          <p:cNvGrpSpPr/>
          <p:nvPr/>
        </p:nvGrpSpPr>
        <p:grpSpPr>
          <a:xfrm>
            <a:off x="-685" y="188944"/>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ln w="38100">
              <a:solidFill>
                <a:srgbClr val="008200"/>
              </a:solidFill>
              <a:headEnd type="none" w="med" len="med"/>
              <a:tailEnd type="none" w="med" len="med"/>
            </a:ln>
          </p:spPr>
          <p:style>
            <a:lnRef idx="3">
              <a:schemeClr val="accent4"/>
            </a:lnRef>
            <a:fillRef idx="0">
              <a:schemeClr val="accent4"/>
            </a:fillRef>
            <a:effectRef idx="2">
              <a:schemeClr val="accent4"/>
            </a:effectRef>
            <a:fontRef idx="minor">
              <a:schemeClr val="tx1"/>
            </a:fontRef>
          </p:style>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ln>
              <a:solidFill>
                <a:srgbClr val="FFC000"/>
              </a:solidFill>
              <a:headEnd type="none" w="med" len="med"/>
              <a:tailEnd type="none" w="med" len="med"/>
            </a:ln>
          </p:spPr>
          <p:style>
            <a:lnRef idx="2">
              <a:schemeClr val="accent2"/>
            </a:lnRef>
            <a:fillRef idx="0">
              <a:schemeClr val="accent2"/>
            </a:fillRef>
            <a:effectRef idx="1">
              <a:schemeClr val="accent2"/>
            </a:effectRef>
            <a:fontRef idx="minor">
              <a:schemeClr val="tx1"/>
            </a:fontRef>
          </p:style>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9" r:id="rId3"/>
  </p:sldLayoutIdLst>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txStyles>
    <p:titleStyle>
      <a:lvl1pPr algn="ctr" rtl="0" eaLnBrk="1" latinLnBrk="0" hangingPunct="1">
        <a:spcBef>
          <a:spcPct val="0"/>
        </a:spcBef>
        <a:buNone/>
        <a:defRPr kumimoji="0" sz="5000" b="0" kern="1200">
          <a:ln>
            <a:noFill/>
          </a:ln>
          <a:solidFill>
            <a:schemeClr val="accent5">
              <a:lumMod val="75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6">
            <a:lumMod val="75000"/>
          </a:schemeClr>
        </a:buClr>
        <a:buSzPct val="95000"/>
        <a:buFont typeface="Wingdings 2"/>
        <a:buChar char=""/>
        <a:defRPr kumimoji="0" sz="26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6">
            <a:lumMod val="75000"/>
          </a:schemeClr>
        </a:buClr>
        <a:buSzPct val="85000"/>
        <a:buFont typeface="Wingdings 2"/>
        <a:buChar char=""/>
        <a:defRPr kumimoji="0" sz="2400" kern="1200">
          <a:solidFill>
            <a:schemeClr val="tx1"/>
          </a:solidFill>
          <a:latin typeface="Tahoma" pitchFamily="34" charset="0"/>
          <a:ea typeface="Tahoma" pitchFamily="34" charset="0"/>
          <a:cs typeface="Tahoma" pitchFamily="34" charset="0"/>
        </a:defRPr>
      </a:lvl2pPr>
      <a:lvl3pPr marL="914400" indent="-246888" algn="l" rtl="0" eaLnBrk="1" latinLnBrk="0" hangingPunct="1">
        <a:spcBef>
          <a:spcPct val="20000"/>
        </a:spcBef>
        <a:buClr>
          <a:schemeClr val="accent6">
            <a:lumMod val="75000"/>
          </a:schemeClr>
        </a:buClr>
        <a:buSzPct val="70000"/>
        <a:buFont typeface="Wingdings 2"/>
        <a:buChar char=""/>
        <a:defRPr kumimoji="0" sz="2100" kern="1200">
          <a:solidFill>
            <a:schemeClr val="tx1"/>
          </a:solidFill>
          <a:latin typeface="Tahoma" pitchFamily="34" charset="0"/>
          <a:ea typeface="Tahoma" pitchFamily="34" charset="0"/>
          <a:cs typeface="Tahoma" pitchFamily="34" charset="0"/>
        </a:defRPr>
      </a:lvl3pPr>
      <a:lvl4pPr marL="1188720" indent="-210312" algn="l" rtl="0" eaLnBrk="1" latinLnBrk="0" hangingPunct="1">
        <a:spcBef>
          <a:spcPct val="20000"/>
        </a:spcBef>
        <a:buClr>
          <a:schemeClr val="accent6">
            <a:lumMod val="75000"/>
          </a:schemeClr>
        </a:buClr>
        <a:buSzPct val="65000"/>
        <a:buFont typeface="Wingdings 2"/>
        <a:buChar char=""/>
        <a:defRPr kumimoji="0" sz="2000" kern="1200">
          <a:solidFill>
            <a:schemeClr val="tx1"/>
          </a:solidFill>
          <a:latin typeface="Tahoma" pitchFamily="34" charset="0"/>
          <a:ea typeface="Tahoma" pitchFamily="34" charset="0"/>
          <a:cs typeface="Tahoma" pitchFamily="34" charset="0"/>
        </a:defRPr>
      </a:lvl4pPr>
      <a:lvl5pPr marL="1463040" indent="-210312" algn="l" rtl="0" eaLnBrk="1" latinLnBrk="0" hangingPunct="1">
        <a:spcBef>
          <a:spcPct val="20000"/>
        </a:spcBef>
        <a:buClr>
          <a:schemeClr val="accent6">
            <a:lumMod val="75000"/>
          </a:schemeClr>
        </a:buClr>
        <a:buSzPct val="65000"/>
        <a:buFont typeface="Wingdings 2"/>
        <a:buChar char=""/>
        <a:defRPr kumimoji="0" sz="2000" kern="1200">
          <a:solidFill>
            <a:schemeClr val="tx1"/>
          </a:solidFill>
          <a:latin typeface="Tahoma" pitchFamily="34" charset="0"/>
          <a:ea typeface="Tahoma" pitchFamily="34" charset="0"/>
          <a:cs typeface="Tahoma"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Placeholder 8"/>
          <p:cNvSpPr>
            <a:spLocks noGrp="1"/>
          </p:cNvSpPr>
          <p:nvPr>
            <p:ph type="title"/>
          </p:nvPr>
        </p:nvSpPr>
        <p:spPr>
          <a:xfrm>
            <a:off x="107504" y="1916832"/>
            <a:ext cx="9020564" cy="2151112"/>
          </a:xfrm>
          <a:prstGeom prst="rect">
            <a:avLst/>
          </a:prstGeom>
        </p:spPr>
        <p:txBody>
          <a:bodyPr vert="horz" lIns="0" rIns="0" bIns="0" anchor="b">
            <a:normAutofit/>
          </a:bodyPr>
          <a:lstStyle>
            <a:lvl1pPr>
              <a:defRPr sz="6600"/>
            </a:lvl1pPr>
          </a:lstStyle>
          <a:p>
            <a:r>
              <a:rPr lang="fr-FR" sz="4900" dirty="0" smtClean="0"/>
              <a:t>LA </a:t>
            </a:r>
            <a:r>
              <a:rPr lang="fr-FR" sz="4900" dirty="0"/>
              <a:t>FORMATION </a:t>
            </a:r>
            <a:r>
              <a:rPr lang="fr-FR" sz="4900" dirty="0" smtClean="0"/>
              <a:t>INFIRMIERE</a:t>
            </a:r>
            <a:r>
              <a:rPr lang="fr-FR" dirty="0" smtClean="0"/>
              <a:t/>
            </a:r>
            <a:br>
              <a:rPr lang="fr-FR" dirty="0" smtClean="0"/>
            </a:br>
            <a:r>
              <a:rPr lang="fr-FR" sz="2000" dirty="0" smtClean="0"/>
              <a:t/>
            </a:r>
            <a:br>
              <a:rPr lang="fr-FR" sz="2000" dirty="0" smtClean="0"/>
            </a:br>
            <a:r>
              <a:rPr lang="fr-FR" sz="2000" dirty="0" smtClean="0"/>
              <a:t/>
            </a:r>
            <a:br>
              <a:rPr lang="fr-FR" sz="2000" dirty="0" smtClean="0"/>
            </a:br>
            <a:r>
              <a:rPr lang="fr-FR" sz="2000" dirty="0"/>
              <a:t/>
            </a:r>
            <a:br>
              <a:rPr lang="fr-FR" sz="2000" dirty="0"/>
            </a:br>
            <a:r>
              <a:rPr lang="fr-FR" sz="2000" dirty="0"/>
              <a:t>    </a:t>
            </a:r>
            <a:endParaRPr kumimoji="0" lang="en-US" dirty="0"/>
          </a:p>
        </p:txBody>
      </p:sp>
    </p:spTree>
    <p:extLst>
      <p:ext uri="{BB962C8B-B14F-4D97-AF65-F5344CB8AC3E}">
        <p14:creationId xmlns:p14="http://schemas.microsoft.com/office/powerpoint/2010/main" val="2654494071"/>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a:t/>
            </a:r>
            <a:br>
              <a:rPr lang="fr-FR" dirty="0"/>
            </a:br>
            <a:r>
              <a:rPr lang="fr-FR" sz="4000" dirty="0" smtClean="0"/>
              <a:t>La </a:t>
            </a:r>
            <a:r>
              <a:rPr lang="fr-FR" sz="4000" dirty="0"/>
              <a:t>formation</a:t>
            </a:r>
            <a:br>
              <a:rPr lang="fr-FR" sz="4000" dirty="0"/>
            </a:br>
            <a:r>
              <a:rPr lang="fr-FR" sz="4000" dirty="0"/>
              <a:t>le projet pédagogique des Instituts</a:t>
            </a:r>
          </a:p>
        </p:txBody>
      </p:sp>
      <p:sp>
        <p:nvSpPr>
          <p:cNvPr id="7" name="Espace réservé du contenu 6"/>
          <p:cNvSpPr>
            <a:spLocks noGrp="1"/>
          </p:cNvSpPr>
          <p:nvPr>
            <p:ph idx="1"/>
          </p:nvPr>
        </p:nvSpPr>
        <p:spPr/>
        <p:txBody>
          <a:bodyPr/>
          <a:lstStyle/>
          <a:p>
            <a:pPr marL="0" indent="0">
              <a:buNone/>
            </a:pPr>
            <a:r>
              <a:rPr lang="fr-FR" b="1" dirty="0">
                <a:solidFill>
                  <a:srgbClr val="FF0000"/>
                </a:solidFill>
              </a:rPr>
              <a:t>Les concepts de </a:t>
            </a:r>
            <a:r>
              <a:rPr lang="fr-FR" b="1" dirty="0" smtClean="0">
                <a:solidFill>
                  <a:srgbClr val="FF0000"/>
                </a:solidFill>
              </a:rPr>
              <a:t>base</a:t>
            </a:r>
          </a:p>
          <a:p>
            <a:pPr marL="0" indent="0">
              <a:buNone/>
            </a:pPr>
            <a:endParaRPr lang="fr-FR" b="1" dirty="0">
              <a:solidFill>
                <a:srgbClr val="FF0000"/>
              </a:solidFill>
            </a:endParaRPr>
          </a:p>
          <a:p>
            <a:pPr lvl="0"/>
            <a:r>
              <a:rPr lang="fr-FR" sz="2400" b="1" dirty="0"/>
              <a:t>l’Homme </a:t>
            </a:r>
          </a:p>
          <a:p>
            <a:pPr lvl="0"/>
            <a:r>
              <a:rPr lang="fr-FR" sz="2400" b="1" dirty="0"/>
              <a:t>la santé</a:t>
            </a:r>
          </a:p>
          <a:p>
            <a:pPr lvl="0"/>
            <a:r>
              <a:rPr lang="fr-FR" sz="2400" b="1" dirty="0"/>
              <a:t>la maladie </a:t>
            </a:r>
          </a:p>
          <a:p>
            <a:pPr lvl="0"/>
            <a:r>
              <a:rPr lang="fr-FR" sz="2400" b="1" dirty="0"/>
              <a:t>les soins infirmiers</a:t>
            </a:r>
            <a:r>
              <a:rPr lang="fr-FR" sz="2400" dirty="0"/>
              <a:t> </a:t>
            </a:r>
          </a:p>
          <a:p>
            <a:pPr lvl="0"/>
            <a:r>
              <a:rPr lang="fr-FR" sz="2400" b="1" dirty="0"/>
              <a:t>le prendre soin</a:t>
            </a:r>
          </a:p>
          <a:p>
            <a:pPr lvl="0"/>
            <a:r>
              <a:rPr lang="fr-FR" sz="2400" b="1" dirty="0"/>
              <a:t>l'interdisciplinarité</a:t>
            </a:r>
            <a:endParaRPr lang="fr-FR" sz="2400" dirty="0"/>
          </a:p>
          <a:p>
            <a:endParaRPr lang="fr-FR" dirty="0"/>
          </a:p>
        </p:txBody>
      </p:sp>
    </p:spTree>
    <p:extLst>
      <p:ext uri="{BB962C8B-B14F-4D97-AF65-F5344CB8AC3E}">
        <p14:creationId xmlns:p14="http://schemas.microsoft.com/office/powerpoint/2010/main" val="592265879"/>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900" dirty="0"/>
              <a:t>La </a:t>
            </a:r>
            <a:r>
              <a:rPr lang="fr-FR" sz="4900" dirty="0" smtClean="0"/>
              <a:t>formation</a:t>
            </a:r>
            <a:r>
              <a:rPr lang="fr-FR" sz="3600" dirty="0" smtClean="0"/>
              <a:t/>
            </a:r>
            <a:br>
              <a:rPr lang="fr-FR" sz="3600" dirty="0" smtClean="0"/>
            </a:br>
            <a:r>
              <a:rPr lang="fr-FR" sz="3600" dirty="0" smtClean="0"/>
              <a:t>Les pratiques innovantes</a:t>
            </a:r>
            <a:endParaRPr lang="fr-FR" sz="3600" dirty="0"/>
          </a:p>
        </p:txBody>
      </p:sp>
      <p:sp>
        <p:nvSpPr>
          <p:cNvPr id="7" name="Espace réservé du contenu 6"/>
          <p:cNvSpPr>
            <a:spLocks noGrp="1"/>
          </p:cNvSpPr>
          <p:nvPr>
            <p:ph idx="1"/>
          </p:nvPr>
        </p:nvSpPr>
        <p:spPr/>
        <p:txBody>
          <a:bodyPr>
            <a:normAutofit/>
          </a:bodyPr>
          <a:lstStyle/>
          <a:p>
            <a:pPr marL="0" indent="0">
              <a:buNone/>
            </a:pPr>
            <a:r>
              <a:rPr lang="fr-FR" sz="2400" b="1" dirty="0" smtClean="0">
                <a:solidFill>
                  <a:srgbClr val="FF0000"/>
                </a:solidFill>
              </a:rPr>
              <a:t>Les instituts de formation s’orientent </a:t>
            </a:r>
            <a:r>
              <a:rPr lang="fr-FR" sz="2400" b="1" dirty="0">
                <a:solidFill>
                  <a:srgbClr val="FF0000"/>
                </a:solidFill>
              </a:rPr>
              <a:t>vers</a:t>
            </a:r>
            <a:r>
              <a:rPr lang="fr-FR" sz="2400" b="1" dirty="0" smtClean="0">
                <a:solidFill>
                  <a:srgbClr val="FF0000"/>
                </a:solidFill>
              </a:rPr>
              <a:t>:</a:t>
            </a:r>
          </a:p>
          <a:p>
            <a:pPr marL="0" indent="0">
              <a:buNone/>
            </a:pPr>
            <a:endParaRPr lang="fr-FR" sz="2000" dirty="0" smtClean="0"/>
          </a:p>
          <a:p>
            <a:r>
              <a:rPr lang="fr-FR" sz="2400" b="1" dirty="0"/>
              <a:t>D</a:t>
            </a:r>
            <a:r>
              <a:rPr lang="fr-FR" sz="2400" b="1" dirty="0" smtClean="0"/>
              <a:t>es </a:t>
            </a:r>
            <a:r>
              <a:rPr lang="fr-FR" sz="2400" b="1" dirty="0"/>
              <a:t>méthodes pédagogiques en </a:t>
            </a:r>
            <a:r>
              <a:rPr lang="fr-FR" sz="2400" b="1" dirty="0" smtClean="0"/>
              <a:t>e-learning </a:t>
            </a:r>
          </a:p>
          <a:p>
            <a:r>
              <a:rPr lang="fr-FR" sz="2400" b="1" dirty="0" smtClean="0"/>
              <a:t>Les analyses de pratiques professionnelles</a:t>
            </a:r>
          </a:p>
          <a:p>
            <a:r>
              <a:rPr lang="fr-FR" sz="2400" b="1" dirty="0"/>
              <a:t>La pédagogie </a:t>
            </a:r>
            <a:r>
              <a:rPr lang="fr-FR" sz="2400" b="1" dirty="0" smtClean="0"/>
              <a:t>inversée</a:t>
            </a:r>
            <a:endParaRPr lang="fr-FR" sz="2400" b="1" dirty="0"/>
          </a:p>
          <a:p>
            <a:r>
              <a:rPr lang="fr-FR" sz="2400" b="1" dirty="0" smtClean="0"/>
              <a:t>Les travaux de recherche</a:t>
            </a:r>
          </a:p>
          <a:p>
            <a:r>
              <a:rPr lang="fr-FR" sz="2400" b="1" dirty="0"/>
              <a:t>La simulation en </a:t>
            </a:r>
            <a:r>
              <a:rPr lang="fr-FR" sz="2400" b="1" dirty="0" smtClean="0"/>
              <a:t>santé</a:t>
            </a:r>
            <a:r>
              <a:rPr lang="fr-FR" sz="2400" b="1" dirty="0"/>
              <a:t> </a:t>
            </a:r>
            <a:r>
              <a:rPr lang="fr-FR" sz="2400" b="1" dirty="0" smtClean="0"/>
              <a:t>…</a:t>
            </a:r>
          </a:p>
          <a:p>
            <a:endParaRPr lang="fr-FR" sz="2800" b="1" dirty="0"/>
          </a:p>
        </p:txBody>
      </p:sp>
    </p:spTree>
    <p:extLst>
      <p:ext uri="{BB962C8B-B14F-4D97-AF65-F5344CB8AC3E}">
        <p14:creationId xmlns:p14="http://schemas.microsoft.com/office/powerpoint/2010/main" val="3530363117"/>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4"/>
          <p:cNvSpPr>
            <a:spLocks noGrp="1"/>
          </p:cNvSpPr>
          <p:nvPr>
            <p:ph type="title"/>
          </p:nvPr>
        </p:nvSpPr>
        <p:spPr/>
        <p:txBody>
          <a:bodyPr/>
          <a:lstStyle/>
          <a:p>
            <a:pPr eaLnBrk="1" hangingPunct="1"/>
            <a:r>
              <a:rPr lang="fr-FR" dirty="0" smtClean="0"/>
              <a:t>LA HAS et la SIMULATION</a:t>
            </a:r>
          </a:p>
        </p:txBody>
      </p:sp>
      <p:sp>
        <p:nvSpPr>
          <p:cNvPr id="6146" name="Rectangle 5"/>
          <p:cNvSpPr>
            <a:spLocks noGrp="1"/>
          </p:cNvSpPr>
          <p:nvPr>
            <p:ph type="body" idx="1"/>
          </p:nvPr>
        </p:nvSpPr>
        <p:spPr/>
        <p:txBody>
          <a:bodyPr/>
          <a:lstStyle/>
          <a:p>
            <a:pPr>
              <a:buNone/>
            </a:pPr>
            <a:r>
              <a:rPr lang="fr-FR" sz="2800" b="1" dirty="0">
                <a:solidFill>
                  <a:srgbClr val="FF0000"/>
                </a:solidFill>
              </a:rPr>
              <a:t>Programme national</a:t>
            </a:r>
          </a:p>
          <a:p>
            <a:pPr eaLnBrk="1" hangingPunct="1">
              <a:buFont typeface="Wingdings 2" pitchFamily="18" charset="2"/>
              <a:buNone/>
            </a:pPr>
            <a:endParaRPr lang="fr-FR" dirty="0" smtClean="0"/>
          </a:p>
          <a:p>
            <a:pPr eaLnBrk="1" hangingPunct="1">
              <a:buFont typeface="Wingdings 2" pitchFamily="18" charset="2"/>
              <a:buNone/>
            </a:pPr>
            <a:r>
              <a:rPr lang="fr-FR" sz="2000" b="1" i="1" dirty="0" smtClean="0"/>
              <a:t>« Le terme de simulation en santé correspond à l’utilisation d’un matériel, de la réalité virtuelle ou d’un patient standardisé pour reproduire des situations de soins, dans le but d’enseigner des procédures diagnostiques et thérapeutiques et de répéter des processus, des concepts médicaux ou des prises de décision, par un professionnel de santé ou une équipe de professionnels. »</a:t>
            </a:r>
          </a:p>
        </p:txBody>
      </p:sp>
    </p:spTree>
    <p:extLst>
      <p:ext uri="{BB962C8B-B14F-4D97-AF65-F5344CB8AC3E}">
        <p14:creationId xmlns:p14="http://schemas.microsoft.com/office/powerpoint/2010/main" val="1258726637"/>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p:cNvSpPr>
            <a:spLocks noGrp="1"/>
          </p:cNvSpPr>
          <p:nvPr>
            <p:ph type="title" idx="4294967295"/>
          </p:nvPr>
        </p:nvSpPr>
        <p:spPr>
          <a:xfrm>
            <a:off x="457200" y="476672"/>
            <a:ext cx="8229600" cy="2304256"/>
          </a:xfrm>
        </p:spPr>
        <p:txBody>
          <a:bodyPr>
            <a:normAutofit/>
          </a:bodyPr>
          <a:lstStyle/>
          <a:p>
            <a:r>
              <a:rPr lang="fr-FR" sz="3600" b="1" dirty="0" smtClean="0">
                <a:solidFill>
                  <a:srgbClr val="FF0000"/>
                </a:solidFill>
              </a:rPr>
              <a:t/>
            </a:r>
            <a:br>
              <a:rPr lang="fr-FR" sz="3600" b="1" dirty="0" smtClean="0">
                <a:solidFill>
                  <a:srgbClr val="FF0000"/>
                </a:solidFill>
              </a:rPr>
            </a:br>
            <a:r>
              <a:rPr lang="fr-FR" sz="3600" b="1" dirty="0" smtClean="0">
                <a:solidFill>
                  <a:srgbClr val="FF0000"/>
                </a:solidFill>
              </a:rPr>
              <a:t>LA SIMULATION EN SANTE</a:t>
            </a:r>
            <a:br>
              <a:rPr lang="fr-FR" sz="3600" b="1" dirty="0" smtClean="0">
                <a:solidFill>
                  <a:srgbClr val="FF0000"/>
                </a:solidFill>
              </a:rPr>
            </a:br>
            <a:r>
              <a:rPr lang="fr-FR" sz="3600" dirty="0" smtClean="0"/>
              <a:t>TECHNIQUE </a:t>
            </a:r>
            <a:r>
              <a:rPr lang="fr-FR" sz="3600" dirty="0"/>
              <a:t>PEDAGOGIQUE</a:t>
            </a:r>
            <a:br>
              <a:rPr lang="fr-FR" sz="3600" dirty="0"/>
            </a:br>
            <a:endParaRPr lang="fr-FR" sz="3600" dirty="0" smtClean="0"/>
          </a:p>
        </p:txBody>
      </p:sp>
      <p:sp>
        <p:nvSpPr>
          <p:cNvPr id="7170" name="Rectangle 8"/>
          <p:cNvSpPr>
            <a:spLocks noGrp="1"/>
          </p:cNvSpPr>
          <p:nvPr>
            <p:ph type="body" idx="4294967295"/>
          </p:nvPr>
        </p:nvSpPr>
        <p:spPr/>
        <p:txBody>
          <a:bodyPr>
            <a:normAutofit/>
          </a:bodyPr>
          <a:lstStyle/>
          <a:p>
            <a:pPr eaLnBrk="1" hangingPunct="1"/>
            <a:endParaRPr lang="fr-FR" dirty="0" smtClean="0"/>
          </a:p>
          <a:p>
            <a:pPr marL="0" indent="0" eaLnBrk="1" hangingPunct="1">
              <a:buNone/>
            </a:pPr>
            <a:endParaRPr lang="fr-FR" dirty="0"/>
          </a:p>
          <a:p>
            <a:pPr marL="0" indent="0" eaLnBrk="1" hangingPunct="1">
              <a:buNone/>
            </a:pPr>
            <a:r>
              <a:rPr lang="fr-FR" sz="2400" dirty="0" smtClean="0"/>
              <a:t>Elle correspond à l’utilisation:</a:t>
            </a:r>
          </a:p>
          <a:p>
            <a:pPr marL="0" indent="0" eaLnBrk="1" hangingPunct="1">
              <a:buNone/>
            </a:pPr>
            <a:endParaRPr lang="fr-FR" sz="2400" dirty="0" smtClean="0"/>
          </a:p>
          <a:p>
            <a:r>
              <a:rPr lang="fr-FR" sz="2400" b="1" dirty="0" smtClean="0"/>
              <a:t>d’un mannequin </a:t>
            </a:r>
          </a:p>
          <a:p>
            <a:pPr marL="0" indent="0">
              <a:buNone/>
            </a:pPr>
            <a:r>
              <a:rPr lang="fr-FR" sz="2400" dirty="0" smtClean="0"/>
              <a:t>ou</a:t>
            </a:r>
            <a:endParaRPr lang="fr-FR" sz="2400" dirty="0"/>
          </a:p>
          <a:p>
            <a:r>
              <a:rPr lang="fr-FR" sz="2400" b="1" dirty="0" smtClean="0"/>
              <a:t>d’une personne jouant le rôle d’un patient</a:t>
            </a:r>
          </a:p>
          <a:p>
            <a:pPr marL="0" indent="0">
              <a:buNone/>
            </a:pPr>
            <a:r>
              <a:rPr lang="fr-FR" sz="2400" dirty="0"/>
              <a:t>o</a:t>
            </a:r>
            <a:r>
              <a:rPr lang="fr-FR" sz="2400" dirty="0" smtClean="0"/>
              <a:t>u</a:t>
            </a:r>
          </a:p>
          <a:p>
            <a:r>
              <a:rPr lang="fr-FR" sz="2400" b="1" dirty="0"/>
              <a:t>d</a:t>
            </a:r>
            <a:r>
              <a:rPr lang="fr-FR" sz="2400" b="1" dirty="0" smtClean="0"/>
              <a:t>’un patient ressource</a:t>
            </a:r>
            <a:endParaRPr lang="fr-FR" sz="2000" dirty="0" smtClean="0"/>
          </a:p>
        </p:txBody>
      </p:sp>
    </p:spTree>
    <p:extLst>
      <p:ext uri="{BB962C8B-B14F-4D97-AF65-F5344CB8AC3E}">
        <p14:creationId xmlns:p14="http://schemas.microsoft.com/office/powerpoint/2010/main" val="2590311099"/>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39552" y="188640"/>
            <a:ext cx="8229600" cy="2232248"/>
          </a:xfrm>
        </p:spPr>
        <p:txBody>
          <a:bodyPr>
            <a:normAutofit/>
          </a:bodyPr>
          <a:lstStyle/>
          <a:p>
            <a:r>
              <a:rPr lang="fr-FR" sz="3600" dirty="0"/>
              <a:t>Apprentissage expérientiel et pratique réflexive.</a:t>
            </a:r>
            <a:br>
              <a:rPr lang="fr-FR" sz="3600" dirty="0"/>
            </a:br>
            <a:endParaRPr lang="fr-FR" sz="3600" dirty="0"/>
          </a:p>
        </p:txBody>
      </p:sp>
      <p:sp>
        <p:nvSpPr>
          <p:cNvPr id="5" name="Espace réservé du contenu 4"/>
          <p:cNvSpPr>
            <a:spLocks noGrp="1"/>
          </p:cNvSpPr>
          <p:nvPr>
            <p:ph idx="1"/>
          </p:nvPr>
        </p:nvSpPr>
        <p:spPr/>
        <p:txBody>
          <a:bodyPr/>
          <a:lstStyle/>
          <a:p>
            <a:endParaRPr lang="fr-FR" dirty="0"/>
          </a:p>
        </p:txBody>
      </p:sp>
      <p:pic>
        <p:nvPicPr>
          <p:cNvPr id="1026" name="Picture 2" descr="C:\Users\m.dexemple\Desktop\PORTES OUVERTES\thumbnai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881" y="1953436"/>
            <a:ext cx="8496944" cy="4752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430111"/>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idx="4294967295"/>
          </p:nvPr>
        </p:nvSpPr>
        <p:spPr>
          <a:xfrm>
            <a:off x="457200" y="188640"/>
            <a:ext cx="8229600" cy="1224136"/>
          </a:xfrm>
        </p:spPr>
        <p:txBody>
          <a:bodyPr/>
          <a:lstStyle/>
          <a:p>
            <a:r>
              <a:rPr lang="fr-FR" dirty="0" smtClean="0"/>
              <a:t>PRINCIPAUX OBJECTIFS</a:t>
            </a:r>
          </a:p>
        </p:txBody>
      </p:sp>
      <p:sp>
        <p:nvSpPr>
          <p:cNvPr id="12291" name="Rectangle 3"/>
          <p:cNvSpPr>
            <a:spLocks noGrp="1"/>
          </p:cNvSpPr>
          <p:nvPr>
            <p:ph type="body" idx="4294967295"/>
          </p:nvPr>
        </p:nvSpPr>
        <p:spPr>
          <a:xfrm>
            <a:off x="457200" y="1412776"/>
            <a:ext cx="8229600" cy="4911824"/>
          </a:xfrm>
        </p:spPr>
        <p:txBody>
          <a:bodyPr>
            <a:noAutofit/>
          </a:bodyPr>
          <a:lstStyle/>
          <a:p>
            <a:endParaRPr lang="fr-FR" sz="1800" dirty="0" smtClean="0"/>
          </a:p>
          <a:p>
            <a:endParaRPr lang="fr-FR" sz="1800" dirty="0"/>
          </a:p>
          <a:p>
            <a:r>
              <a:rPr lang="fr-FR" sz="1800" b="1" dirty="0" smtClean="0"/>
              <a:t>Reproduire </a:t>
            </a:r>
            <a:r>
              <a:rPr lang="fr-FR" sz="1800" b="1" dirty="0"/>
              <a:t>des situations de </a:t>
            </a:r>
            <a:r>
              <a:rPr lang="fr-FR" sz="1800" b="1" dirty="0" smtClean="0"/>
              <a:t>soins en respectant le principe éthique </a:t>
            </a:r>
          </a:p>
          <a:p>
            <a:endParaRPr lang="fr-FR" sz="1800" b="1" dirty="0">
              <a:solidFill>
                <a:srgbClr val="FF0000"/>
              </a:solidFill>
            </a:endParaRPr>
          </a:p>
          <a:p>
            <a:endParaRPr lang="fr-FR" sz="1800" b="1" dirty="0" smtClean="0">
              <a:solidFill>
                <a:srgbClr val="FF0000"/>
              </a:solidFill>
            </a:endParaRPr>
          </a:p>
          <a:p>
            <a:pPr marL="0" indent="0">
              <a:buNone/>
            </a:pPr>
            <a:r>
              <a:rPr lang="fr-FR" sz="1800" b="1" dirty="0">
                <a:solidFill>
                  <a:srgbClr val="FF0000"/>
                </a:solidFill>
              </a:rPr>
              <a:t> </a:t>
            </a:r>
            <a:r>
              <a:rPr lang="fr-FR" sz="1800" b="1" dirty="0" smtClean="0">
                <a:solidFill>
                  <a:srgbClr val="FF0000"/>
                </a:solidFill>
              </a:rPr>
              <a:t>        </a:t>
            </a:r>
            <a:r>
              <a:rPr lang="fr-FR" sz="2400" b="1" dirty="0" smtClean="0">
                <a:solidFill>
                  <a:srgbClr val="FF0000"/>
                </a:solidFill>
              </a:rPr>
              <a:t>«</a:t>
            </a:r>
            <a:r>
              <a:rPr lang="fr-FR" sz="2400" b="1" dirty="0">
                <a:solidFill>
                  <a:srgbClr val="FF0000"/>
                </a:solidFill>
              </a:rPr>
              <a:t> jamais la première fois sur un patient » </a:t>
            </a:r>
            <a:endParaRPr lang="fr-FR" sz="2400" b="1" dirty="0" smtClean="0">
              <a:solidFill>
                <a:srgbClr val="FF0000"/>
              </a:solidFill>
            </a:endParaRPr>
          </a:p>
          <a:p>
            <a:pPr marL="0" indent="0">
              <a:buNone/>
            </a:pPr>
            <a:endParaRPr lang="fr-FR" sz="1800" dirty="0" smtClean="0">
              <a:solidFill>
                <a:schemeClr val="accent2"/>
              </a:solidFill>
            </a:endParaRPr>
          </a:p>
          <a:p>
            <a:pPr marL="0" indent="0">
              <a:lnSpc>
                <a:spcPct val="90000"/>
              </a:lnSpc>
              <a:buNone/>
            </a:pPr>
            <a:endParaRPr lang="fr-FR" sz="1800" dirty="0" smtClean="0"/>
          </a:p>
          <a:p>
            <a:pPr marL="0" indent="0">
              <a:lnSpc>
                <a:spcPct val="90000"/>
              </a:lnSpc>
              <a:buNone/>
            </a:pPr>
            <a:endParaRPr lang="fr-FR" sz="1800" dirty="0" smtClean="0"/>
          </a:p>
          <a:p>
            <a:pPr marL="0" indent="0">
              <a:lnSpc>
                <a:spcPct val="90000"/>
              </a:lnSpc>
              <a:buNone/>
            </a:pPr>
            <a:endParaRPr lang="fr-FR" sz="1800" dirty="0" smtClean="0"/>
          </a:p>
          <a:p>
            <a:pPr>
              <a:lnSpc>
                <a:spcPct val="90000"/>
              </a:lnSpc>
            </a:pPr>
            <a:r>
              <a:rPr lang="fr-FR" sz="1800" b="1" dirty="0" smtClean="0"/>
              <a:t>Améliorer la qualité et la sécurité des soins.</a:t>
            </a:r>
          </a:p>
        </p:txBody>
      </p:sp>
    </p:spTree>
    <p:extLst>
      <p:ext uri="{BB962C8B-B14F-4D97-AF65-F5344CB8AC3E}">
        <p14:creationId xmlns:p14="http://schemas.microsoft.com/office/powerpoint/2010/main" val="464600604"/>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Déroulé d’une séance</a:t>
            </a:r>
            <a:br>
              <a:rPr lang="fr-FR" dirty="0"/>
            </a:br>
            <a:endParaRPr lang="fr-FR" dirty="0"/>
          </a:p>
        </p:txBody>
      </p:sp>
      <p:sp>
        <p:nvSpPr>
          <p:cNvPr id="7" name="Espace réservé du contenu 6"/>
          <p:cNvSpPr>
            <a:spLocks noGrp="1"/>
          </p:cNvSpPr>
          <p:nvPr>
            <p:ph idx="1"/>
          </p:nvPr>
        </p:nvSpPr>
        <p:spPr/>
        <p:txBody>
          <a:bodyPr>
            <a:normAutofit lnSpcReduction="10000"/>
          </a:bodyPr>
          <a:lstStyle/>
          <a:p>
            <a:pPr marL="457200" indent="-457200">
              <a:buFont typeface="+mj-lt"/>
              <a:buAutoNum type="arabicPeriod"/>
            </a:pPr>
            <a:r>
              <a:rPr lang="fr-FR" sz="2800" dirty="0"/>
              <a:t>Réunion préparatoire </a:t>
            </a:r>
            <a:r>
              <a:rPr lang="fr-FR" sz="2800" dirty="0" smtClean="0"/>
              <a:t>avec les étudiants pour les consignes</a:t>
            </a:r>
          </a:p>
          <a:p>
            <a:pPr marL="0" indent="0">
              <a:buNone/>
            </a:pPr>
            <a:endParaRPr lang="fr-FR" sz="2800" dirty="0"/>
          </a:p>
          <a:p>
            <a:pPr marL="457200" indent="-457200">
              <a:buFont typeface="+mj-lt"/>
              <a:buAutoNum type="arabicPeriod"/>
            </a:pPr>
            <a:r>
              <a:rPr lang="fr-FR" sz="2800" dirty="0"/>
              <a:t>Déroulement du </a:t>
            </a:r>
            <a:r>
              <a:rPr lang="fr-FR" sz="2800" dirty="0" smtClean="0"/>
              <a:t>scénario filmé par plusieurs caméras</a:t>
            </a:r>
          </a:p>
          <a:p>
            <a:pPr marL="457200" indent="-457200">
              <a:buFont typeface="+mj-lt"/>
              <a:buAutoNum type="arabicPeriod"/>
            </a:pPr>
            <a:endParaRPr lang="fr-FR" sz="2800" dirty="0"/>
          </a:p>
          <a:p>
            <a:pPr marL="457200" indent="-457200">
              <a:buFont typeface="+mj-lt"/>
              <a:buAutoNum type="arabicPeriod"/>
            </a:pPr>
            <a:r>
              <a:rPr lang="fr-FR" sz="2800" dirty="0" smtClean="0"/>
              <a:t>Projection du scénario </a:t>
            </a:r>
          </a:p>
          <a:p>
            <a:pPr marL="0" indent="0">
              <a:buNone/>
            </a:pPr>
            <a:endParaRPr lang="fr-FR" sz="2800" dirty="0"/>
          </a:p>
          <a:p>
            <a:pPr marL="457200" indent="-457200">
              <a:buFont typeface="+mj-lt"/>
              <a:buAutoNum type="arabicPeriod"/>
            </a:pPr>
            <a:r>
              <a:rPr lang="fr-FR" sz="2800" dirty="0"/>
              <a:t>Bilan et analyse </a:t>
            </a:r>
            <a:r>
              <a:rPr lang="fr-FR" sz="2800" dirty="0" smtClean="0"/>
              <a:t>des étudiants</a:t>
            </a:r>
            <a:endParaRPr lang="fr-FR" dirty="0"/>
          </a:p>
        </p:txBody>
      </p:sp>
    </p:spTree>
    <p:extLst>
      <p:ext uri="{BB962C8B-B14F-4D97-AF65-F5344CB8AC3E}">
        <p14:creationId xmlns:p14="http://schemas.microsoft.com/office/powerpoint/2010/main" val="1121286334"/>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704088"/>
            <a:ext cx="8229600" cy="1572784"/>
          </a:xfrm>
        </p:spPr>
        <p:txBody>
          <a:bodyPr>
            <a:normAutofit fontScale="90000"/>
          </a:bodyPr>
          <a:lstStyle/>
          <a:p>
            <a:r>
              <a:rPr lang="fr-FR" sz="5400" dirty="0"/>
              <a:t>La formation </a:t>
            </a:r>
            <a:r>
              <a:rPr lang="fr-FR" sz="5400" dirty="0" smtClean="0"/>
              <a:t>théorique</a:t>
            </a:r>
            <a:br>
              <a:rPr lang="fr-FR" sz="5400" dirty="0" smtClean="0"/>
            </a:br>
            <a:r>
              <a:rPr lang="fr-FR" sz="3100" b="1" dirty="0"/>
              <a:t>formation théorique (2100h)</a:t>
            </a:r>
            <a:br>
              <a:rPr lang="fr-FR" sz="3100" b="1" dirty="0"/>
            </a:br>
            <a:endParaRPr lang="fr-FR" sz="3100" dirty="0"/>
          </a:p>
        </p:txBody>
      </p:sp>
      <p:pic>
        <p:nvPicPr>
          <p:cNvPr id="7" name="Espace réservé du contenu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5776" y="1825625"/>
            <a:ext cx="4320480" cy="4320480"/>
          </a:xfrm>
        </p:spPr>
      </p:pic>
    </p:spTree>
    <p:extLst>
      <p:ext uri="{BB962C8B-B14F-4D97-AF65-F5344CB8AC3E}">
        <p14:creationId xmlns:p14="http://schemas.microsoft.com/office/powerpoint/2010/main" val="2108649555"/>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
            </a:r>
            <a:br>
              <a:rPr lang="fr-FR" sz="3600" dirty="0" smtClean="0"/>
            </a:br>
            <a:r>
              <a:rPr lang="fr-FR" sz="3600" dirty="0" smtClean="0"/>
              <a:t>Modalités pédagogiques</a:t>
            </a:r>
            <a:endParaRPr lang="fr-FR" sz="3600" dirty="0"/>
          </a:p>
        </p:txBody>
      </p:sp>
      <p:sp>
        <p:nvSpPr>
          <p:cNvPr id="3" name="Espace réservé du contenu 2"/>
          <p:cNvSpPr>
            <a:spLocks noGrp="1"/>
          </p:cNvSpPr>
          <p:nvPr>
            <p:ph idx="1"/>
          </p:nvPr>
        </p:nvSpPr>
        <p:spPr/>
        <p:txBody>
          <a:bodyPr>
            <a:normAutofit/>
          </a:bodyPr>
          <a:lstStyle/>
          <a:p>
            <a:pPr marL="0" indent="0">
              <a:buNone/>
            </a:pPr>
            <a:endParaRPr lang="fr-FR" dirty="0"/>
          </a:p>
          <a:p>
            <a:r>
              <a:rPr lang="fr-FR" sz="2000" b="1" dirty="0" smtClean="0"/>
              <a:t>Cours magistraux, travaux dirigés, travaux pratiques et travaux personnels guidés. </a:t>
            </a:r>
          </a:p>
          <a:p>
            <a:r>
              <a:rPr lang="fr-FR" sz="2000" b="1" dirty="0" smtClean="0"/>
              <a:t>Enseignement </a:t>
            </a:r>
            <a:r>
              <a:rPr lang="fr-FR" sz="2000" b="1" dirty="0"/>
              <a:t>présentiel ou à </a:t>
            </a:r>
            <a:r>
              <a:rPr lang="fr-FR" sz="2000" b="1" dirty="0" smtClean="0"/>
              <a:t>distance</a:t>
            </a:r>
            <a:endParaRPr lang="fr-FR" sz="2000" b="1" dirty="0"/>
          </a:p>
          <a:p>
            <a:pPr marL="0" indent="0">
              <a:buNone/>
            </a:pPr>
            <a:endParaRPr lang="fr-FR" sz="2000" dirty="0" smtClean="0"/>
          </a:p>
          <a:p>
            <a:pPr marL="0" indent="0">
              <a:buNone/>
            </a:pPr>
            <a:r>
              <a:rPr lang="fr-FR" sz="2000" b="1" dirty="0" smtClean="0">
                <a:solidFill>
                  <a:srgbClr val="FF0000"/>
                </a:solidFill>
              </a:rPr>
              <a:t>L’enseignement théorique est structuré avec:</a:t>
            </a:r>
          </a:p>
          <a:p>
            <a:pPr marL="0" indent="0">
              <a:buNone/>
            </a:pPr>
            <a:endParaRPr lang="fr-FR" sz="2000" b="1" dirty="0" smtClean="0">
              <a:solidFill>
                <a:srgbClr val="FF0000"/>
              </a:solidFill>
            </a:endParaRPr>
          </a:p>
          <a:p>
            <a:r>
              <a:rPr lang="fr-FR" sz="2000" b="1" dirty="0">
                <a:solidFill>
                  <a:srgbClr val="FF0000"/>
                </a:solidFill>
              </a:rPr>
              <a:t>d</a:t>
            </a:r>
            <a:r>
              <a:rPr lang="fr-FR" sz="2000" b="1" dirty="0" smtClean="0">
                <a:solidFill>
                  <a:srgbClr val="FF0000"/>
                </a:solidFill>
              </a:rPr>
              <a:t>es unités d’enseignement (UE) et d’intégration (UI)</a:t>
            </a:r>
          </a:p>
          <a:p>
            <a:r>
              <a:rPr lang="fr-FR" sz="2000" b="1" dirty="0" smtClean="0">
                <a:solidFill>
                  <a:srgbClr val="FF0000"/>
                </a:solidFill>
              </a:rPr>
              <a:t>des études de situations dans l’apprentissage.</a:t>
            </a:r>
          </a:p>
          <a:p>
            <a:endParaRPr lang="fr-FR" dirty="0"/>
          </a:p>
          <a:p>
            <a:pPr marL="0" indent="0">
              <a:buNone/>
            </a:pPr>
            <a:endParaRPr lang="fr-FR" dirty="0"/>
          </a:p>
        </p:txBody>
      </p:sp>
    </p:spTree>
    <p:extLst>
      <p:ext uri="{BB962C8B-B14F-4D97-AF65-F5344CB8AC3E}">
        <p14:creationId xmlns:p14="http://schemas.microsoft.com/office/powerpoint/2010/main" val="1959031844"/>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normAutofit fontScale="90000"/>
          </a:bodyPr>
          <a:lstStyle/>
          <a:p>
            <a:r>
              <a:rPr lang="fr-FR" sz="3600" dirty="0" smtClean="0"/>
              <a:t>La formation théorique</a:t>
            </a:r>
            <a:br>
              <a:rPr lang="fr-FR" sz="3600" dirty="0" smtClean="0"/>
            </a:br>
            <a:r>
              <a:rPr lang="fr-FR" sz="3100" u="sng" dirty="0"/>
              <a:t>Enseignement en institut de formation </a:t>
            </a:r>
            <a:r>
              <a:rPr lang="fr-FR" sz="3100" dirty="0"/>
              <a:t>: 120 ECTS</a:t>
            </a:r>
            <a:br>
              <a:rPr lang="fr-FR" sz="3100" dirty="0"/>
            </a:br>
            <a:endParaRPr lang="fr-FR" sz="3100" dirty="0"/>
          </a:p>
        </p:txBody>
      </p:sp>
      <p:sp>
        <p:nvSpPr>
          <p:cNvPr id="8" name="Espace réservé du contenu 7"/>
          <p:cNvSpPr>
            <a:spLocks noGrp="1"/>
          </p:cNvSpPr>
          <p:nvPr>
            <p:ph idx="1"/>
          </p:nvPr>
        </p:nvSpPr>
        <p:spPr/>
        <p:txBody>
          <a:bodyPr>
            <a:normAutofit/>
          </a:bodyPr>
          <a:lstStyle/>
          <a:p>
            <a:pPr marL="0" indent="0">
              <a:buNone/>
            </a:pPr>
            <a:endParaRPr lang="fr-FR" sz="2000" dirty="0" smtClean="0"/>
          </a:p>
          <a:p>
            <a:pPr marL="0" indent="0">
              <a:buNone/>
            </a:pPr>
            <a:r>
              <a:rPr lang="fr-FR" sz="2000" dirty="0" smtClean="0"/>
              <a:t>Le référentiel propose :</a:t>
            </a:r>
          </a:p>
          <a:p>
            <a:endParaRPr lang="fr-FR" sz="2000" b="1" dirty="0"/>
          </a:p>
          <a:p>
            <a:r>
              <a:rPr lang="fr-FR" sz="2000" b="1" dirty="0" smtClean="0">
                <a:solidFill>
                  <a:srgbClr val="FF0000"/>
                </a:solidFill>
              </a:rPr>
              <a:t>59 unités d’enseignement </a:t>
            </a:r>
            <a:r>
              <a:rPr lang="fr-FR" sz="2000" b="1" dirty="0" smtClean="0"/>
              <a:t>(UE) </a:t>
            </a:r>
            <a:r>
              <a:rPr lang="fr-FR" sz="2000" dirty="0" smtClean="0"/>
              <a:t>qui recouvrent 6 champs.</a:t>
            </a:r>
          </a:p>
          <a:p>
            <a:pPr marL="0" indent="0">
              <a:buNone/>
            </a:pPr>
            <a:endParaRPr lang="fr-FR" sz="2000" dirty="0" smtClean="0"/>
          </a:p>
          <a:p>
            <a:r>
              <a:rPr lang="fr-FR" sz="2000" b="1" dirty="0"/>
              <a:t>D</a:t>
            </a:r>
            <a:r>
              <a:rPr lang="fr-FR" sz="2000" b="1" dirty="0" smtClean="0"/>
              <a:t>es </a:t>
            </a:r>
            <a:r>
              <a:rPr lang="fr-FR" sz="2000" b="1" dirty="0"/>
              <a:t>unités </a:t>
            </a:r>
            <a:r>
              <a:rPr lang="fr-FR" sz="2000" b="1" dirty="0" smtClean="0"/>
              <a:t>d’intégration sur chaque semestre </a:t>
            </a:r>
          </a:p>
          <a:p>
            <a:pPr marL="0" indent="0">
              <a:buNone/>
            </a:pPr>
            <a:r>
              <a:rPr lang="fr-FR" sz="2000" dirty="0" smtClean="0"/>
              <a:t>Chaque UI contribue à l’acquisition des compétences du référentiel</a:t>
            </a:r>
          </a:p>
          <a:p>
            <a:pPr marL="0" indent="0">
              <a:buNone/>
            </a:pPr>
            <a:endParaRPr lang="fr-FR" sz="2000" b="1" dirty="0"/>
          </a:p>
          <a:p>
            <a:r>
              <a:rPr lang="fr-FR" sz="2000" dirty="0"/>
              <a:t>D</a:t>
            </a:r>
            <a:r>
              <a:rPr lang="fr-FR" sz="2000" dirty="0" smtClean="0"/>
              <a:t>es ECTS </a:t>
            </a:r>
            <a:r>
              <a:rPr lang="fr-FR" sz="2000" i="1" dirty="0"/>
              <a:t>« European Crédits Transfert System », </a:t>
            </a:r>
            <a:r>
              <a:rPr lang="fr-FR" sz="2000" dirty="0"/>
              <a:t>soit 30 ECTS/semestre</a:t>
            </a:r>
          </a:p>
          <a:p>
            <a:pPr marL="0" indent="0" algn="ctr">
              <a:buNone/>
            </a:pPr>
            <a:r>
              <a:rPr lang="fr-FR" sz="2000" b="1" dirty="0">
                <a:solidFill>
                  <a:srgbClr val="FF0000"/>
                </a:solidFill>
              </a:rPr>
              <a:t>180 ECTS valident l’obtention du DE.</a:t>
            </a:r>
          </a:p>
          <a:p>
            <a:pPr marL="0" indent="0">
              <a:buNone/>
            </a:pPr>
            <a:endParaRPr lang="fr-FR" sz="2000" b="1" dirty="0"/>
          </a:p>
        </p:txBody>
      </p:sp>
    </p:spTree>
    <p:extLst>
      <p:ext uri="{BB962C8B-B14F-4D97-AF65-F5344CB8AC3E}">
        <p14:creationId xmlns:p14="http://schemas.microsoft.com/office/powerpoint/2010/main" val="2974614152"/>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Cadre réglementaire</a:t>
            </a:r>
            <a:br>
              <a:rPr lang="fr-FR" sz="3600" dirty="0" smtClean="0"/>
            </a:br>
            <a:r>
              <a:rPr lang="fr-FR" sz="3600" dirty="0" smtClean="0"/>
              <a:t>Organisation de la formation</a:t>
            </a:r>
            <a:endParaRPr lang="fr-FR" sz="3600" dirty="0"/>
          </a:p>
        </p:txBody>
      </p:sp>
      <p:sp>
        <p:nvSpPr>
          <p:cNvPr id="3" name="Espace réservé du contenu 2"/>
          <p:cNvSpPr>
            <a:spLocks noGrp="1"/>
          </p:cNvSpPr>
          <p:nvPr>
            <p:ph idx="1"/>
          </p:nvPr>
        </p:nvSpPr>
        <p:spPr/>
        <p:txBody>
          <a:bodyPr>
            <a:normAutofit fontScale="92500" lnSpcReduction="20000"/>
          </a:bodyPr>
          <a:lstStyle/>
          <a:p>
            <a:r>
              <a:rPr lang="fr-FR" sz="2000" dirty="0" smtClean="0"/>
              <a:t>Articles </a:t>
            </a:r>
            <a:r>
              <a:rPr lang="fr-FR" sz="1800" i="1" dirty="0" smtClean="0"/>
              <a:t>L.4383-10 L. 4383-6 </a:t>
            </a:r>
            <a:r>
              <a:rPr lang="fr-FR" sz="2000" dirty="0" smtClean="0"/>
              <a:t>du </a:t>
            </a:r>
            <a:r>
              <a:rPr lang="fr-FR" sz="2000" b="1" dirty="0" smtClean="0"/>
              <a:t>code la santé publique</a:t>
            </a:r>
          </a:p>
          <a:p>
            <a:pPr marL="0" indent="0">
              <a:buNone/>
            </a:pPr>
            <a:r>
              <a:rPr lang="fr-FR" sz="2000" dirty="0" smtClean="0"/>
              <a:t> /Compétences de l’Etat et de la région</a:t>
            </a:r>
          </a:p>
          <a:p>
            <a:pPr marL="0" indent="0">
              <a:buNone/>
            </a:pPr>
            <a:endParaRPr lang="fr-FR" sz="2000" dirty="0" smtClean="0"/>
          </a:p>
          <a:p>
            <a:r>
              <a:rPr lang="fr-FR" sz="2000" dirty="0" smtClean="0"/>
              <a:t>Articles </a:t>
            </a:r>
            <a:r>
              <a:rPr lang="fr-FR" sz="1800" i="1" dirty="0" smtClean="0"/>
              <a:t>D.4311-16 à D.4311-23 </a:t>
            </a:r>
            <a:r>
              <a:rPr lang="fr-FR" sz="2000" dirty="0" smtClean="0"/>
              <a:t>du </a:t>
            </a:r>
            <a:r>
              <a:rPr lang="fr-FR" sz="2000" b="1" dirty="0" smtClean="0"/>
              <a:t>code de la santé publique/ Organisation des études</a:t>
            </a:r>
          </a:p>
          <a:p>
            <a:endParaRPr lang="fr-FR" sz="2000" b="1" dirty="0" smtClean="0"/>
          </a:p>
          <a:p>
            <a:r>
              <a:rPr lang="fr-FR" sz="2000" b="1" dirty="0" smtClean="0"/>
              <a:t>Arrêté du 21 avril 2007 modifié, complété de l’Arrêté du 18 avril 2018 relatif aux conditions de fonctionnement des instituts de formation paramédicaux.</a:t>
            </a:r>
          </a:p>
          <a:p>
            <a:r>
              <a:rPr lang="fr-FR" sz="2000" b="1" dirty="0" smtClean="0"/>
              <a:t>Arrêté du 23 janvier 2020 modifiant l’arrêté du 31 juillet 2009 relatif au DE.</a:t>
            </a:r>
          </a:p>
          <a:p>
            <a:pPr marL="0" indent="0">
              <a:buNone/>
            </a:pPr>
            <a:endParaRPr lang="fr-FR" sz="2000" b="1" dirty="0" smtClean="0"/>
          </a:p>
          <a:p>
            <a:r>
              <a:rPr lang="fr-FR" sz="2000" dirty="0" smtClean="0"/>
              <a:t>Articles </a:t>
            </a:r>
            <a:r>
              <a:rPr lang="fr-FR" sz="1800" i="1" dirty="0" smtClean="0"/>
              <a:t>D.639-69 à D.636-72 </a:t>
            </a:r>
            <a:r>
              <a:rPr lang="fr-FR" sz="2000" b="1" dirty="0" smtClean="0"/>
              <a:t>du code de l’éducation</a:t>
            </a:r>
          </a:p>
          <a:p>
            <a:pPr marL="0" indent="0">
              <a:buNone/>
            </a:pPr>
            <a:endParaRPr lang="fr-FR" sz="2000" b="1" dirty="0" smtClean="0"/>
          </a:p>
          <a:p>
            <a:r>
              <a:rPr lang="fr-FR" sz="2000" dirty="0" smtClean="0"/>
              <a:t>Extrait de </a:t>
            </a:r>
            <a:r>
              <a:rPr lang="fr-FR" sz="2000" b="1" dirty="0" smtClean="0"/>
              <a:t>la circulaire ministérielle DHOS</a:t>
            </a:r>
            <a:r>
              <a:rPr lang="fr-FR" sz="2000" dirty="0" smtClean="0"/>
              <a:t> du 9 juillet 2009 / Prestations des œuvres universitaires</a:t>
            </a:r>
            <a:endParaRPr lang="fr-FR" sz="2000" dirty="0"/>
          </a:p>
        </p:txBody>
      </p:sp>
    </p:spTree>
    <p:extLst>
      <p:ext uri="{BB962C8B-B14F-4D97-AF65-F5344CB8AC3E}">
        <p14:creationId xmlns:p14="http://schemas.microsoft.com/office/powerpoint/2010/main" val="1699948353"/>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Le classement des UE / 6 champs</a:t>
            </a:r>
            <a:endParaRPr lang="fr-FR" sz="3600" dirty="0"/>
          </a:p>
        </p:txBody>
      </p:sp>
      <p:sp>
        <p:nvSpPr>
          <p:cNvPr id="3" name="Espace réservé du contenu 2"/>
          <p:cNvSpPr>
            <a:spLocks noGrp="1"/>
          </p:cNvSpPr>
          <p:nvPr>
            <p:ph idx="1"/>
          </p:nvPr>
        </p:nvSpPr>
        <p:spPr/>
        <p:txBody>
          <a:bodyPr>
            <a:normAutofit lnSpcReduction="10000"/>
          </a:bodyPr>
          <a:lstStyle/>
          <a:p>
            <a:endParaRPr lang="fr-FR" sz="2000" dirty="0" smtClean="0"/>
          </a:p>
          <a:p>
            <a:r>
              <a:rPr lang="fr-FR" sz="2000" b="1" dirty="0" smtClean="0"/>
              <a:t>1</a:t>
            </a:r>
            <a:r>
              <a:rPr lang="fr-FR" sz="2000" dirty="0" smtClean="0"/>
              <a:t>. Sciences humaines, sociales et droit;</a:t>
            </a:r>
          </a:p>
          <a:p>
            <a:pPr marL="0" indent="0">
              <a:buNone/>
            </a:pPr>
            <a:endParaRPr lang="fr-FR" sz="2000" dirty="0" smtClean="0"/>
          </a:p>
          <a:p>
            <a:r>
              <a:rPr lang="fr-FR" sz="2000" b="1" dirty="0" smtClean="0"/>
              <a:t>2. </a:t>
            </a:r>
            <a:r>
              <a:rPr lang="fr-FR" sz="2000" dirty="0" smtClean="0"/>
              <a:t>Sciences biologiques et médicales</a:t>
            </a:r>
          </a:p>
          <a:p>
            <a:pPr marL="0" indent="0">
              <a:buNone/>
            </a:pPr>
            <a:endParaRPr lang="fr-FR" sz="2000" dirty="0" smtClean="0"/>
          </a:p>
          <a:p>
            <a:r>
              <a:rPr lang="fr-FR" sz="2000" b="1" dirty="0" smtClean="0"/>
              <a:t>3. </a:t>
            </a:r>
            <a:r>
              <a:rPr lang="fr-FR" sz="2000" dirty="0" smtClean="0"/>
              <a:t>Sciences et techniques infirmières, fondements et méthodes;</a:t>
            </a:r>
          </a:p>
          <a:p>
            <a:pPr marL="0" indent="0">
              <a:buNone/>
            </a:pPr>
            <a:endParaRPr lang="fr-FR" sz="2000" dirty="0" smtClean="0"/>
          </a:p>
          <a:p>
            <a:r>
              <a:rPr lang="fr-FR" sz="2000" b="1" dirty="0" smtClean="0"/>
              <a:t>4. </a:t>
            </a:r>
            <a:r>
              <a:rPr lang="fr-FR" sz="2000" dirty="0" smtClean="0"/>
              <a:t>Sciences et techniques infirmières, interventions;</a:t>
            </a:r>
          </a:p>
          <a:p>
            <a:pPr marL="0" indent="0">
              <a:buNone/>
            </a:pPr>
            <a:endParaRPr lang="fr-FR" sz="2000" dirty="0" smtClean="0"/>
          </a:p>
          <a:p>
            <a:r>
              <a:rPr lang="fr-FR" sz="2000" b="1" dirty="0" smtClean="0"/>
              <a:t>5. </a:t>
            </a:r>
            <a:r>
              <a:rPr lang="fr-FR" sz="2000" dirty="0" smtClean="0"/>
              <a:t>Intégration des savoirs et posture professionnelle infirmière;</a:t>
            </a:r>
          </a:p>
          <a:p>
            <a:pPr marL="0" indent="0">
              <a:buNone/>
            </a:pPr>
            <a:endParaRPr lang="fr-FR" sz="2000" dirty="0" smtClean="0"/>
          </a:p>
          <a:p>
            <a:r>
              <a:rPr lang="fr-FR" sz="2000" b="1" dirty="0" smtClean="0"/>
              <a:t>6. </a:t>
            </a:r>
            <a:r>
              <a:rPr lang="fr-FR" sz="2000" dirty="0" smtClean="0"/>
              <a:t>Méthodes de travail.</a:t>
            </a:r>
            <a:endParaRPr lang="fr-FR" sz="2000" dirty="0"/>
          </a:p>
        </p:txBody>
      </p:sp>
    </p:spTree>
    <p:extLst>
      <p:ext uri="{BB962C8B-B14F-4D97-AF65-F5344CB8AC3E}">
        <p14:creationId xmlns:p14="http://schemas.microsoft.com/office/powerpoint/2010/main" val="807256521"/>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836712"/>
            <a:ext cx="8229600" cy="1143000"/>
          </a:xfrm>
        </p:spPr>
        <p:txBody>
          <a:bodyPr/>
          <a:lstStyle/>
          <a:p>
            <a:r>
              <a:rPr lang="fr-FR" dirty="0" smtClean="0"/>
              <a:t>Maquettes d’enseignement </a:t>
            </a:r>
            <a:endParaRPr lang="fr-FR" dirty="0"/>
          </a:p>
        </p:txBody>
      </p:sp>
      <p:sp>
        <p:nvSpPr>
          <p:cNvPr id="3" name="Espace réservé du contenu 2"/>
          <p:cNvSpPr>
            <a:spLocks noGrp="1"/>
          </p:cNvSpPr>
          <p:nvPr>
            <p:ph idx="1"/>
          </p:nvPr>
        </p:nvSpPr>
        <p:spPr/>
        <p:txBody>
          <a:bodyPr/>
          <a:lstStyle/>
          <a:p>
            <a:pPr marL="0" indent="0">
              <a:buNone/>
            </a:pPr>
            <a:endParaRPr lang="fr-FR" dirty="0" smtClean="0"/>
          </a:p>
          <a:p>
            <a:r>
              <a:rPr lang="fr-FR" sz="2000" dirty="0" smtClean="0"/>
              <a:t>Intitulé/ champ, semestre.</a:t>
            </a:r>
            <a:endParaRPr lang="fr-FR" sz="2000" dirty="0"/>
          </a:p>
          <a:p>
            <a:r>
              <a:rPr lang="fr-FR" sz="2000" dirty="0" smtClean="0"/>
              <a:t>Lien entre l’UE et la ou les compétences</a:t>
            </a:r>
          </a:p>
          <a:p>
            <a:r>
              <a:rPr lang="fr-FR" sz="2000" dirty="0" smtClean="0"/>
              <a:t>Objectifs de chaque UE</a:t>
            </a:r>
          </a:p>
          <a:p>
            <a:r>
              <a:rPr lang="fr-FR" sz="2000" dirty="0" smtClean="0"/>
              <a:t>Eléments de contenu</a:t>
            </a:r>
          </a:p>
          <a:p>
            <a:r>
              <a:rPr lang="fr-FR" sz="2000" dirty="0" smtClean="0"/>
              <a:t>Recommandations pédagogiques</a:t>
            </a:r>
          </a:p>
          <a:p>
            <a:r>
              <a:rPr lang="fr-FR" sz="2000" dirty="0" smtClean="0"/>
              <a:t>Modalités d’évaluation</a:t>
            </a:r>
          </a:p>
          <a:p>
            <a:r>
              <a:rPr lang="fr-FR" sz="2000" dirty="0" smtClean="0"/>
              <a:t>Critères d’évaluation </a:t>
            </a:r>
            <a:endParaRPr lang="fr-FR" sz="2000" dirty="0"/>
          </a:p>
        </p:txBody>
      </p:sp>
    </p:spTree>
    <p:extLst>
      <p:ext uri="{BB962C8B-B14F-4D97-AF65-F5344CB8AC3E}">
        <p14:creationId xmlns:p14="http://schemas.microsoft.com/office/powerpoint/2010/main" val="918879394"/>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980728"/>
            <a:ext cx="8229600" cy="2304256"/>
          </a:xfrm>
        </p:spPr>
        <p:txBody>
          <a:bodyPr>
            <a:normAutofit fontScale="90000"/>
          </a:bodyPr>
          <a:lstStyle/>
          <a:p>
            <a:r>
              <a:rPr lang="fr-FR" sz="4000" dirty="0"/>
              <a:t/>
            </a:r>
            <a:br>
              <a:rPr lang="fr-FR" sz="4000" dirty="0"/>
            </a:br>
            <a:r>
              <a:rPr lang="fr-FR" sz="3600" dirty="0"/>
              <a:t/>
            </a:r>
            <a:br>
              <a:rPr lang="fr-FR" sz="3600" dirty="0"/>
            </a:br>
            <a:r>
              <a:rPr lang="fr-FR" sz="3600" dirty="0"/>
              <a:t>LA FORMATION CLINIQUE</a:t>
            </a:r>
            <a:br>
              <a:rPr lang="fr-FR" sz="3600" dirty="0"/>
            </a:br>
            <a:r>
              <a:rPr lang="fr-FR" sz="3600" b="1" dirty="0"/>
              <a:t>Enseignement clinique (2100 h</a:t>
            </a:r>
            <a:r>
              <a:rPr lang="fr-FR" sz="3600" b="1" dirty="0" smtClean="0"/>
              <a:t>)</a:t>
            </a:r>
            <a:br>
              <a:rPr lang="fr-FR" sz="3600" b="1" dirty="0" smtClean="0"/>
            </a:br>
            <a:r>
              <a:rPr lang="fr-FR" sz="3600" b="1" dirty="0"/>
              <a:t/>
            </a:r>
            <a:br>
              <a:rPr lang="fr-FR" sz="3600" b="1" dirty="0"/>
            </a:br>
            <a:r>
              <a:rPr lang="fr-FR" sz="3100" b="1" u="sng" dirty="0" smtClean="0">
                <a:solidFill>
                  <a:srgbClr val="FF0000"/>
                </a:solidFill>
              </a:rPr>
              <a:t>7 stages : 60 ECTS</a:t>
            </a:r>
            <a:r>
              <a:rPr lang="fr-FR" sz="3100" b="1" u="sng" dirty="0">
                <a:solidFill>
                  <a:srgbClr val="FF0000"/>
                </a:solidFill>
              </a:rPr>
              <a:t/>
            </a:r>
            <a:br>
              <a:rPr lang="fr-FR" sz="3100" b="1" u="sng" dirty="0">
                <a:solidFill>
                  <a:srgbClr val="FF0000"/>
                </a:solidFill>
              </a:rPr>
            </a:br>
            <a:endParaRPr lang="fr-FR" sz="3100" b="1" u="sng" dirty="0">
              <a:solidFill>
                <a:srgbClr val="FF0000"/>
              </a:solidFill>
            </a:endParaRPr>
          </a:p>
        </p:txBody>
      </p:sp>
      <p:pic>
        <p:nvPicPr>
          <p:cNvPr id="3" name="Espace réservé du contenu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843808" y="3212976"/>
            <a:ext cx="2821657" cy="2880320"/>
          </a:xfrm>
        </p:spPr>
      </p:pic>
    </p:spTree>
    <p:extLst>
      <p:ext uri="{BB962C8B-B14F-4D97-AF65-F5344CB8AC3E}">
        <p14:creationId xmlns:p14="http://schemas.microsoft.com/office/powerpoint/2010/main" val="1702126136"/>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sz="3200" dirty="0" smtClean="0"/>
              <a:t>LES TYPOLOGIES DES STAGES</a:t>
            </a:r>
            <a:endParaRPr lang="fr-FR" sz="3200" dirty="0"/>
          </a:p>
        </p:txBody>
      </p:sp>
      <p:sp>
        <p:nvSpPr>
          <p:cNvPr id="5" name="Espace réservé du contenu 4"/>
          <p:cNvSpPr>
            <a:spLocks noGrp="1"/>
          </p:cNvSpPr>
          <p:nvPr>
            <p:ph idx="1"/>
          </p:nvPr>
        </p:nvSpPr>
        <p:spPr/>
        <p:txBody>
          <a:bodyPr/>
          <a:lstStyle/>
          <a:p>
            <a:pPr marL="0" indent="0">
              <a:buNone/>
            </a:pPr>
            <a:r>
              <a:rPr lang="fr-FR" sz="2000" dirty="0" smtClean="0"/>
              <a:t>4 types de stages sont prévus :</a:t>
            </a:r>
          </a:p>
          <a:p>
            <a:pPr marL="0" indent="0">
              <a:buNone/>
            </a:pPr>
            <a:endParaRPr lang="fr-FR" sz="2000" dirty="0"/>
          </a:p>
          <a:p>
            <a:r>
              <a:rPr lang="fr-FR" sz="2400" b="1" dirty="0" smtClean="0">
                <a:solidFill>
                  <a:srgbClr val="FF0000"/>
                </a:solidFill>
              </a:rPr>
              <a:t>Soins de courte durée</a:t>
            </a:r>
          </a:p>
          <a:p>
            <a:r>
              <a:rPr lang="fr-FR" sz="2400" b="1" dirty="0" smtClean="0">
                <a:solidFill>
                  <a:srgbClr val="FF0000"/>
                </a:solidFill>
              </a:rPr>
              <a:t>Soins en santé mentale et psychiatrie </a:t>
            </a:r>
          </a:p>
          <a:p>
            <a:r>
              <a:rPr lang="fr-FR" sz="2400" b="1" dirty="0" smtClean="0">
                <a:solidFill>
                  <a:srgbClr val="FF0000"/>
                </a:solidFill>
              </a:rPr>
              <a:t>Soins de longue durée et soins de suite et de réadaptation</a:t>
            </a:r>
          </a:p>
          <a:p>
            <a:r>
              <a:rPr lang="fr-FR" sz="2400" b="1" dirty="0" smtClean="0">
                <a:solidFill>
                  <a:srgbClr val="FF0000"/>
                </a:solidFill>
              </a:rPr>
              <a:t>Soins individuels ou collectifs sur des lieux de vie</a:t>
            </a:r>
          </a:p>
          <a:p>
            <a:endParaRPr lang="fr-FR" sz="2000" b="1" dirty="0" smtClean="0"/>
          </a:p>
          <a:p>
            <a:pPr marL="0" indent="0">
              <a:buNone/>
            </a:pPr>
            <a:r>
              <a:rPr lang="fr-FR" sz="2000" dirty="0" smtClean="0"/>
              <a:t>Le parcours de stage des étudiants comporte </a:t>
            </a:r>
            <a:r>
              <a:rPr lang="fr-FR" sz="2000" b="1" dirty="0" smtClean="0"/>
              <a:t>un stage minimum</a:t>
            </a:r>
            <a:r>
              <a:rPr lang="fr-FR" sz="2000" dirty="0" smtClean="0"/>
              <a:t> dans chacun des types de stages. </a:t>
            </a:r>
          </a:p>
          <a:p>
            <a:pPr marL="0" indent="0">
              <a:buNone/>
            </a:pPr>
            <a:endParaRPr lang="fr-FR" sz="2000" dirty="0" smtClean="0"/>
          </a:p>
          <a:p>
            <a:endParaRPr lang="fr-FR" dirty="0"/>
          </a:p>
        </p:txBody>
      </p:sp>
    </p:spTree>
    <p:extLst>
      <p:ext uri="{BB962C8B-B14F-4D97-AF65-F5344CB8AC3E}">
        <p14:creationId xmlns:p14="http://schemas.microsoft.com/office/powerpoint/2010/main" val="573817014"/>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solidFill>
                  <a:srgbClr val="FF0000"/>
                </a:solidFill>
              </a:rPr>
              <a:t>L’ORGANISATION DES STAGES</a:t>
            </a:r>
            <a:endParaRPr lang="fr-FR" sz="3600" dirty="0">
              <a:solidFill>
                <a:srgbClr val="FF0000"/>
              </a:solidFill>
            </a:endParaRPr>
          </a:p>
        </p:txBody>
      </p:sp>
      <p:sp>
        <p:nvSpPr>
          <p:cNvPr id="3" name="Espace réservé du contenu 2"/>
          <p:cNvSpPr>
            <a:spLocks noGrp="1"/>
          </p:cNvSpPr>
          <p:nvPr>
            <p:ph idx="1"/>
          </p:nvPr>
        </p:nvSpPr>
        <p:spPr/>
        <p:txBody>
          <a:bodyPr>
            <a:normAutofit/>
          </a:bodyPr>
          <a:lstStyle/>
          <a:p>
            <a:pPr marL="0" indent="0">
              <a:buNone/>
            </a:pPr>
            <a:endParaRPr lang="fr-FR" sz="2400" dirty="0" smtClean="0"/>
          </a:p>
          <a:p>
            <a:r>
              <a:rPr lang="fr-FR" sz="2400" dirty="0" smtClean="0"/>
              <a:t>Alternance avec les périodes d’enseignement</a:t>
            </a:r>
          </a:p>
          <a:p>
            <a:pPr marL="0" indent="0">
              <a:buNone/>
            </a:pPr>
            <a:endParaRPr lang="fr-FR" sz="2400" dirty="0" smtClean="0"/>
          </a:p>
          <a:p>
            <a:r>
              <a:rPr lang="fr-FR" sz="2400" dirty="0" smtClean="0"/>
              <a:t>Organisation par l’institut en collaboration avec les terrains. </a:t>
            </a:r>
          </a:p>
          <a:p>
            <a:pPr marL="0" indent="0">
              <a:buNone/>
            </a:pPr>
            <a:endParaRPr lang="fr-FR" sz="2400" dirty="0" smtClean="0"/>
          </a:p>
          <a:p>
            <a:r>
              <a:rPr lang="fr-FR" sz="2400" dirty="0" smtClean="0"/>
              <a:t>Proposition d’un stage </a:t>
            </a:r>
            <a:r>
              <a:rPr lang="fr-FR" sz="2400" b="1" dirty="0" smtClean="0"/>
              <a:t>ERASMUS.</a:t>
            </a:r>
          </a:p>
          <a:p>
            <a:pPr marL="0" indent="0">
              <a:buNone/>
            </a:pPr>
            <a:endParaRPr lang="fr-FR" sz="2400" dirty="0" smtClean="0"/>
          </a:p>
          <a:p>
            <a:r>
              <a:rPr lang="fr-FR" sz="2400" b="1" dirty="0" smtClean="0"/>
              <a:t>Organisation d’un stage de projet professionnel</a:t>
            </a:r>
            <a:endParaRPr lang="fr-FR" sz="2400" dirty="0" smtClean="0"/>
          </a:p>
        </p:txBody>
      </p:sp>
    </p:spTree>
    <p:extLst>
      <p:ext uri="{BB962C8B-B14F-4D97-AF65-F5344CB8AC3E}">
        <p14:creationId xmlns:p14="http://schemas.microsoft.com/office/powerpoint/2010/main" val="2992141330"/>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L’ORGANISATION REGLEMENTAIRE</a:t>
            </a:r>
            <a:endParaRPr lang="fr-FR" sz="3600" dirty="0"/>
          </a:p>
        </p:txBody>
      </p:sp>
      <p:sp>
        <p:nvSpPr>
          <p:cNvPr id="3" name="Espace réservé du contenu 2"/>
          <p:cNvSpPr>
            <a:spLocks noGrp="1"/>
          </p:cNvSpPr>
          <p:nvPr>
            <p:ph idx="1"/>
          </p:nvPr>
        </p:nvSpPr>
        <p:spPr/>
        <p:txBody>
          <a:bodyPr>
            <a:normAutofit/>
          </a:bodyPr>
          <a:lstStyle/>
          <a:p>
            <a:pPr marL="0" indent="0">
              <a:buNone/>
            </a:pPr>
            <a:endParaRPr lang="fr-FR" sz="2000" dirty="0"/>
          </a:p>
          <a:p>
            <a:r>
              <a:rPr lang="fr-FR" sz="2000" dirty="0"/>
              <a:t>L’institut désigne un </a:t>
            </a:r>
            <a:r>
              <a:rPr lang="fr-FR" sz="2000" b="1" dirty="0"/>
              <a:t>formateur </a:t>
            </a:r>
            <a:r>
              <a:rPr lang="fr-FR" sz="2000" b="1" dirty="0" smtClean="0"/>
              <a:t>référent </a:t>
            </a:r>
            <a:r>
              <a:rPr lang="fr-FR" sz="2000" b="1" dirty="0"/>
              <a:t>de stage </a:t>
            </a:r>
            <a:r>
              <a:rPr lang="fr-FR" sz="2000" dirty="0"/>
              <a:t>pour chacun des </a:t>
            </a:r>
            <a:r>
              <a:rPr lang="fr-FR" sz="2000" dirty="0" smtClean="0"/>
              <a:t>stages.</a:t>
            </a:r>
          </a:p>
          <a:p>
            <a:r>
              <a:rPr lang="fr-FR" sz="2000" b="1" dirty="0" smtClean="0"/>
              <a:t>Des </a:t>
            </a:r>
            <a:r>
              <a:rPr lang="fr-FR" sz="2000" b="1" dirty="0"/>
              <a:t>bilans </a:t>
            </a:r>
            <a:r>
              <a:rPr lang="fr-FR" sz="2000" dirty="0"/>
              <a:t>sont réalisés en cours de stage</a:t>
            </a:r>
            <a:r>
              <a:rPr lang="fr-FR" sz="2000" dirty="0" smtClean="0"/>
              <a:t>.</a:t>
            </a:r>
          </a:p>
          <a:p>
            <a:pPr marL="0" indent="0">
              <a:buNone/>
            </a:pPr>
            <a:endParaRPr lang="fr-FR" sz="2000" dirty="0"/>
          </a:p>
          <a:p>
            <a:r>
              <a:rPr lang="fr-FR" sz="2000" dirty="0" smtClean="0"/>
              <a:t>Existence d’une </a:t>
            </a:r>
            <a:r>
              <a:rPr lang="fr-FR" sz="2000" b="1" dirty="0" smtClean="0"/>
              <a:t>charte d’encadrement </a:t>
            </a:r>
            <a:r>
              <a:rPr lang="fr-FR" sz="2000" dirty="0" smtClean="0"/>
              <a:t>sur les terrains de stage. </a:t>
            </a:r>
          </a:p>
          <a:p>
            <a:pPr marL="0" indent="0">
              <a:buNone/>
            </a:pPr>
            <a:endParaRPr lang="fr-FR" sz="2000" dirty="0" smtClean="0"/>
          </a:p>
          <a:p>
            <a:r>
              <a:rPr lang="fr-FR" sz="2000" b="1" dirty="0" smtClean="0"/>
              <a:t>Le portfolio </a:t>
            </a:r>
            <a:r>
              <a:rPr lang="fr-FR" sz="2000" dirty="0" smtClean="0"/>
              <a:t>de l’étudiant est centré sur l’acquisition des compétences et activités en stage.</a:t>
            </a:r>
          </a:p>
          <a:p>
            <a:pPr marL="0" indent="0">
              <a:buNone/>
            </a:pPr>
            <a:endParaRPr lang="fr-FR" dirty="0"/>
          </a:p>
        </p:txBody>
      </p:sp>
    </p:spTree>
    <p:extLst>
      <p:ext uri="{BB962C8B-B14F-4D97-AF65-F5344CB8AC3E}">
        <p14:creationId xmlns:p14="http://schemas.microsoft.com/office/powerpoint/2010/main" val="639529760"/>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Durée et répartition des stages</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solidFill>
                  <a:srgbClr val="FF0000"/>
                </a:solidFill>
              </a:rPr>
              <a:t>Les stages ont une durée de 60 semaines.</a:t>
            </a:r>
          </a:p>
          <a:p>
            <a:pPr marL="0" indent="0">
              <a:buNone/>
            </a:pPr>
            <a:endParaRPr lang="fr-FR" dirty="0" smtClean="0">
              <a:solidFill>
                <a:srgbClr val="FF0000"/>
              </a:solidFill>
            </a:endParaRPr>
          </a:p>
          <a:p>
            <a:r>
              <a:rPr lang="fr-FR" dirty="0" smtClean="0"/>
              <a:t>Base de 35h/semaine</a:t>
            </a:r>
            <a:r>
              <a:rPr lang="fr-FR" sz="2000" i="1" dirty="0" smtClean="0"/>
              <a:t>. </a:t>
            </a:r>
          </a:p>
          <a:p>
            <a:r>
              <a:rPr lang="fr-FR" sz="2000" i="1" dirty="0" smtClean="0"/>
              <a:t>15 semaines en L1</a:t>
            </a:r>
          </a:p>
          <a:p>
            <a:r>
              <a:rPr lang="fr-FR" sz="2000" i="1" dirty="0" smtClean="0"/>
              <a:t>20 semaines en L2</a:t>
            </a:r>
          </a:p>
          <a:p>
            <a:r>
              <a:rPr lang="fr-FR" sz="2000" i="1" dirty="0" smtClean="0"/>
              <a:t>25 semaines en L3</a:t>
            </a:r>
          </a:p>
          <a:p>
            <a:pPr marL="0" indent="0">
              <a:buNone/>
            </a:pPr>
            <a:endParaRPr lang="fr-FR" sz="2000" i="1" dirty="0" smtClean="0"/>
          </a:p>
          <a:p>
            <a:endParaRPr lang="fr-FR" sz="2000" i="1" dirty="0"/>
          </a:p>
        </p:txBody>
      </p:sp>
    </p:spTree>
    <p:extLst>
      <p:ext uri="{BB962C8B-B14F-4D97-AF65-F5344CB8AC3E}">
        <p14:creationId xmlns:p14="http://schemas.microsoft.com/office/powerpoint/2010/main" val="2770855481"/>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584176"/>
          </a:xfrm>
        </p:spPr>
        <p:txBody>
          <a:bodyPr>
            <a:normAutofit/>
          </a:bodyPr>
          <a:lstStyle/>
          <a:p>
            <a:r>
              <a:rPr lang="fr-FR" sz="4400" dirty="0" smtClean="0"/>
              <a:t>Parcours de stage</a:t>
            </a:r>
            <a:br>
              <a:rPr lang="fr-FR" sz="4400" dirty="0" smtClean="0"/>
            </a:br>
            <a:r>
              <a:rPr lang="fr-FR" sz="3600" dirty="0" smtClean="0"/>
              <a:t>6 SEMESTRES (S1, S2, S3, S4, S5 et S6)</a:t>
            </a:r>
            <a:endParaRPr lang="fr-FR" sz="3600" dirty="0"/>
          </a:p>
        </p:txBody>
      </p:sp>
      <p:sp>
        <p:nvSpPr>
          <p:cNvPr id="3" name="Espace réservé du contenu 2"/>
          <p:cNvSpPr>
            <a:spLocks noGrp="1"/>
          </p:cNvSpPr>
          <p:nvPr>
            <p:ph idx="1"/>
          </p:nvPr>
        </p:nvSpPr>
        <p:spPr/>
        <p:txBody>
          <a:bodyPr>
            <a:normAutofit/>
          </a:bodyPr>
          <a:lstStyle/>
          <a:p>
            <a:r>
              <a:rPr lang="fr-FR" sz="2000" dirty="0" smtClean="0"/>
              <a:t>Le stage de </a:t>
            </a:r>
            <a:r>
              <a:rPr lang="fr-FR" sz="2000" b="1" dirty="0" smtClean="0"/>
              <a:t>S1 est de 5 semaines</a:t>
            </a:r>
            <a:r>
              <a:rPr lang="fr-FR" sz="2000" dirty="0" smtClean="0"/>
              <a:t>.</a:t>
            </a:r>
          </a:p>
          <a:p>
            <a:pPr marL="0" indent="0">
              <a:buNone/>
            </a:pPr>
            <a:endParaRPr lang="fr-FR" sz="2000" dirty="0" smtClean="0"/>
          </a:p>
          <a:p>
            <a:r>
              <a:rPr lang="fr-FR" sz="2000" dirty="0" smtClean="0"/>
              <a:t>Chacun des stages de </a:t>
            </a:r>
            <a:r>
              <a:rPr lang="fr-FR" sz="2000" b="1" dirty="0" smtClean="0"/>
              <a:t>S2, S3, S4 et S5 sont de 10 semaines </a:t>
            </a:r>
            <a:r>
              <a:rPr lang="fr-FR" sz="2000" dirty="0" smtClean="0"/>
              <a:t>(35h) et s’organisent sur 1 ou 2 lieux, pour des raisons pédagogiques.</a:t>
            </a:r>
          </a:p>
          <a:p>
            <a:endParaRPr lang="fr-FR" sz="2000" dirty="0"/>
          </a:p>
          <a:p>
            <a:r>
              <a:rPr lang="fr-FR" sz="2000" dirty="0" smtClean="0"/>
              <a:t>Le stage </a:t>
            </a:r>
            <a:r>
              <a:rPr lang="fr-FR" sz="2000" b="1" dirty="0" smtClean="0"/>
              <a:t>ERASMUS est réalisé en S4 </a:t>
            </a:r>
            <a:r>
              <a:rPr lang="fr-FR" sz="2000" dirty="0" smtClean="0"/>
              <a:t>pour 4 à 6 étudiants </a:t>
            </a:r>
          </a:p>
          <a:p>
            <a:pPr marL="0" indent="0">
              <a:buNone/>
            </a:pPr>
            <a:endParaRPr lang="fr-FR" sz="2000" dirty="0" smtClean="0"/>
          </a:p>
          <a:p>
            <a:r>
              <a:rPr lang="fr-FR" sz="2000" dirty="0" smtClean="0"/>
              <a:t>Le stage de S6 est réalisé en 2 périodes</a:t>
            </a:r>
          </a:p>
          <a:p>
            <a:endParaRPr lang="fr-FR" sz="2000" dirty="0"/>
          </a:p>
          <a:p>
            <a:r>
              <a:rPr lang="fr-FR" sz="2000" dirty="0" smtClean="0"/>
              <a:t>La seconde période correspond au </a:t>
            </a:r>
            <a:r>
              <a:rPr lang="fr-FR" sz="2000" b="1" dirty="0" smtClean="0"/>
              <a:t>stage de projet professionnel</a:t>
            </a:r>
          </a:p>
          <a:p>
            <a:pPr marL="0" indent="0">
              <a:buNone/>
            </a:pPr>
            <a:endParaRPr lang="fr-FR" sz="2000" dirty="0" smtClean="0"/>
          </a:p>
        </p:txBody>
      </p:sp>
    </p:spTree>
    <p:extLst>
      <p:ext uri="{BB962C8B-B14F-4D97-AF65-F5344CB8AC3E}">
        <p14:creationId xmlns:p14="http://schemas.microsoft.com/office/powerpoint/2010/main" val="1471974017"/>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716800"/>
          </a:xfrm>
        </p:spPr>
        <p:txBody>
          <a:bodyPr>
            <a:normAutofit fontScale="90000"/>
          </a:bodyPr>
          <a:lstStyle/>
          <a:p>
            <a:r>
              <a:rPr lang="fr-FR" sz="3600" dirty="0"/>
              <a:t>Les stages sont </a:t>
            </a:r>
            <a:r>
              <a:rPr lang="fr-FR" sz="3600" b="1" dirty="0"/>
              <a:t>qualifiants</a:t>
            </a:r>
            <a:r>
              <a:rPr lang="fr-FR" sz="3600" dirty="0"/>
              <a:t> </a:t>
            </a:r>
            <a:r>
              <a:rPr lang="fr-FR" sz="3600" i="1" dirty="0"/>
              <a:t/>
            </a:r>
            <a:br>
              <a:rPr lang="fr-FR" sz="3600" i="1" dirty="0"/>
            </a:br>
            <a:r>
              <a:rPr lang="fr-FR" sz="3600" i="1" dirty="0" smtClean="0"/>
              <a:t>Instruction </a:t>
            </a:r>
            <a:r>
              <a:rPr lang="fr-FR" sz="3600" i="1" dirty="0"/>
              <a:t>DGOS </a:t>
            </a:r>
            <a:r>
              <a:rPr lang="fr-FR" sz="3600" i="1" dirty="0" smtClean="0"/>
              <a:t>2014</a:t>
            </a:r>
            <a:r>
              <a:rPr lang="fr-FR" sz="5400" i="1" dirty="0"/>
              <a:t/>
            </a:r>
            <a:br>
              <a:rPr lang="fr-FR" sz="5400" i="1" dirty="0"/>
            </a:br>
            <a:endParaRPr lang="fr-FR" dirty="0"/>
          </a:p>
        </p:txBody>
      </p:sp>
      <p:sp>
        <p:nvSpPr>
          <p:cNvPr id="3" name="Espace réservé du contenu 2"/>
          <p:cNvSpPr>
            <a:spLocks noGrp="1"/>
          </p:cNvSpPr>
          <p:nvPr>
            <p:ph idx="1"/>
          </p:nvPr>
        </p:nvSpPr>
        <p:spPr>
          <a:xfrm>
            <a:off x="611560" y="2564904"/>
            <a:ext cx="8075240" cy="3759696"/>
          </a:xfrm>
        </p:spPr>
        <p:txBody>
          <a:bodyPr/>
          <a:lstStyle/>
          <a:p>
            <a:r>
              <a:rPr lang="fr-FR" dirty="0" smtClean="0"/>
              <a:t>Professionnels qualifiés.</a:t>
            </a:r>
          </a:p>
          <a:p>
            <a:r>
              <a:rPr lang="fr-FR" dirty="0" smtClean="0"/>
              <a:t>Etablissement d’une charte d’encadrement.</a:t>
            </a:r>
          </a:p>
          <a:p>
            <a:r>
              <a:rPr lang="fr-FR" dirty="0" smtClean="0"/>
              <a:t>Etablissement d’un livret d’accueil.</a:t>
            </a:r>
          </a:p>
          <a:p>
            <a:r>
              <a:rPr lang="fr-FR" dirty="0" smtClean="0"/>
              <a:t>Etablissement d’une convention de stage.</a:t>
            </a:r>
            <a:endParaRPr lang="fr-FR" dirty="0"/>
          </a:p>
        </p:txBody>
      </p:sp>
    </p:spTree>
    <p:extLst>
      <p:ext uri="{BB962C8B-B14F-4D97-AF65-F5344CB8AC3E}">
        <p14:creationId xmlns:p14="http://schemas.microsoft.com/office/powerpoint/2010/main" val="791282147"/>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5400" dirty="0"/>
              <a:t>L’accompagnement individuel</a:t>
            </a:r>
            <a:endParaRPr lang="fr-FR"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06300" y="2464181"/>
            <a:ext cx="3331400" cy="333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5289389"/>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a:t>Cadre réglementaire </a:t>
            </a:r>
            <a:r>
              <a:rPr lang="fr-FR" sz="3600" dirty="0" smtClean="0"/>
              <a:t/>
            </a:r>
            <a:br>
              <a:rPr lang="fr-FR" sz="3600" dirty="0" smtClean="0"/>
            </a:br>
            <a:r>
              <a:rPr lang="fr-FR" sz="3600" dirty="0" smtClean="0"/>
              <a:t>LES CHANGEMENTS ET ORIENTATIONS</a:t>
            </a:r>
            <a:endParaRPr lang="fr-FR" sz="3600" dirty="0"/>
          </a:p>
        </p:txBody>
      </p:sp>
      <p:sp>
        <p:nvSpPr>
          <p:cNvPr id="3" name="Espace réservé du contenu 2"/>
          <p:cNvSpPr>
            <a:spLocks noGrp="1"/>
          </p:cNvSpPr>
          <p:nvPr>
            <p:ph idx="1"/>
          </p:nvPr>
        </p:nvSpPr>
        <p:spPr/>
        <p:txBody>
          <a:bodyPr>
            <a:normAutofit fontScale="70000" lnSpcReduction="20000"/>
          </a:bodyPr>
          <a:lstStyle/>
          <a:p>
            <a:endParaRPr lang="fr-FR" dirty="0" smtClean="0"/>
          </a:p>
          <a:p>
            <a:r>
              <a:rPr lang="fr-FR" sz="3000" b="1" dirty="0" smtClean="0"/>
              <a:t>Nouvelle gouvernance des instituts en lien avec l’universitarisation</a:t>
            </a:r>
          </a:p>
          <a:p>
            <a:endParaRPr lang="fr-FR" sz="3000" dirty="0"/>
          </a:p>
          <a:p>
            <a:r>
              <a:rPr lang="fr-FR" sz="3000" b="1" dirty="0" smtClean="0"/>
              <a:t>Le service sanitaire des étudiants</a:t>
            </a:r>
          </a:p>
          <a:p>
            <a:pPr marL="0" indent="0">
              <a:buNone/>
            </a:pPr>
            <a:endParaRPr lang="fr-FR" sz="3000" i="1" dirty="0"/>
          </a:p>
          <a:p>
            <a:r>
              <a:rPr lang="fr-FR" sz="3000" b="1" dirty="0" smtClean="0"/>
              <a:t>Les pratiques avancées</a:t>
            </a:r>
          </a:p>
          <a:p>
            <a:pPr marL="0" indent="0">
              <a:buNone/>
            </a:pPr>
            <a:endParaRPr lang="fr-FR" sz="3000" b="1" dirty="0" smtClean="0"/>
          </a:p>
          <a:p>
            <a:pPr marL="0" indent="0">
              <a:buNone/>
            </a:pPr>
            <a:r>
              <a:rPr lang="fr-FR" sz="1800" i="1" dirty="0" smtClean="0"/>
              <a:t>Décret </a:t>
            </a:r>
            <a:r>
              <a:rPr lang="fr-FR" sz="1800" i="1" dirty="0"/>
              <a:t>no 2018-633 du 18 juillet 2018 relatif au diplôme d’Etat d’infirmier en pratique avancée </a:t>
            </a:r>
            <a:endParaRPr lang="fr-FR" sz="1800" i="1" dirty="0" smtClean="0"/>
          </a:p>
          <a:p>
            <a:pPr marL="0" indent="0">
              <a:buNone/>
            </a:pPr>
            <a:r>
              <a:rPr lang="fr-FR" sz="1800" i="1" dirty="0"/>
              <a:t>Décret n° 2019-835 du 12 août 2019 relatif à l’exercice infirmier en pratique avancée et à sa prise en charge par l’assurance maladie</a:t>
            </a:r>
          </a:p>
          <a:p>
            <a:pPr marL="0" indent="0">
              <a:buNone/>
            </a:pPr>
            <a:endParaRPr lang="fr-FR" sz="1800" i="1" dirty="0" smtClean="0"/>
          </a:p>
          <a:p>
            <a:pPr marL="0" indent="0">
              <a:buNone/>
            </a:pPr>
            <a:endParaRPr lang="fr-FR" sz="1800" i="1" dirty="0"/>
          </a:p>
          <a:p>
            <a:endParaRPr lang="fr-FR" sz="1900" i="1" dirty="0"/>
          </a:p>
          <a:p>
            <a:endParaRPr lang="fr-FR" sz="1900" i="1" dirty="0"/>
          </a:p>
          <a:p>
            <a:pPr marL="0" indent="0">
              <a:buNone/>
            </a:pPr>
            <a:r>
              <a:rPr lang="fr-FR" dirty="0" smtClean="0"/>
              <a:t> </a:t>
            </a:r>
            <a:endParaRPr lang="fr-FR" dirty="0"/>
          </a:p>
        </p:txBody>
      </p:sp>
    </p:spTree>
    <p:extLst>
      <p:ext uri="{BB962C8B-B14F-4D97-AF65-F5344CB8AC3E}">
        <p14:creationId xmlns:p14="http://schemas.microsoft.com/office/powerpoint/2010/main" val="1929882036"/>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400" dirty="0" smtClean="0"/>
              <a:t>En systématique</a:t>
            </a:r>
            <a:endParaRPr lang="fr-FR" sz="4400" dirty="0"/>
          </a:p>
        </p:txBody>
      </p:sp>
      <p:sp>
        <p:nvSpPr>
          <p:cNvPr id="3" name="Espace réservé du contenu 2"/>
          <p:cNvSpPr>
            <a:spLocks noGrp="1"/>
          </p:cNvSpPr>
          <p:nvPr>
            <p:ph idx="1"/>
          </p:nvPr>
        </p:nvSpPr>
        <p:spPr/>
        <p:txBody>
          <a:bodyPr>
            <a:normAutofit/>
          </a:bodyPr>
          <a:lstStyle/>
          <a:p>
            <a:pPr marL="0" indent="0">
              <a:buNone/>
            </a:pPr>
            <a:endParaRPr lang="fr-FR" sz="2200" dirty="0"/>
          </a:p>
          <a:p>
            <a:r>
              <a:rPr lang="fr-FR" sz="2200" b="1" dirty="0" smtClean="0"/>
              <a:t>Des </a:t>
            </a:r>
            <a:r>
              <a:rPr lang="fr-FR" sz="2200" b="1" dirty="0"/>
              <a:t>visites </a:t>
            </a:r>
            <a:r>
              <a:rPr lang="fr-FR" sz="2200" b="1" dirty="0" smtClean="0"/>
              <a:t>sont </a:t>
            </a:r>
            <a:r>
              <a:rPr lang="fr-FR" sz="2200" b="1" dirty="0"/>
              <a:t>programmées sur le terrain </a:t>
            </a:r>
            <a:r>
              <a:rPr lang="fr-FR" sz="2200" dirty="0"/>
              <a:t>avec le tuteur</a:t>
            </a:r>
            <a:r>
              <a:rPr lang="fr-FR" sz="2200" dirty="0" smtClean="0"/>
              <a:t>.</a:t>
            </a:r>
          </a:p>
          <a:p>
            <a:pPr marL="0" indent="0">
              <a:buNone/>
            </a:pPr>
            <a:endParaRPr lang="fr-FR" sz="2200" dirty="0" smtClean="0"/>
          </a:p>
          <a:p>
            <a:r>
              <a:rPr lang="fr-FR" sz="2200" b="1" dirty="0" smtClean="0"/>
              <a:t>Des bilans réguliers sont organisés durant la formation</a:t>
            </a:r>
            <a:r>
              <a:rPr lang="fr-FR" sz="2200" dirty="0" smtClean="0"/>
              <a:t>.</a:t>
            </a:r>
            <a:endParaRPr lang="fr-FR" sz="2200" dirty="0"/>
          </a:p>
          <a:p>
            <a:endParaRPr lang="fr-FR" sz="2200" dirty="0" smtClean="0"/>
          </a:p>
          <a:p>
            <a:r>
              <a:rPr lang="fr-FR" sz="2200" b="1" dirty="0" smtClean="0"/>
              <a:t>Le Port folio </a:t>
            </a:r>
            <a:r>
              <a:rPr lang="fr-FR" sz="2200" dirty="0" smtClean="0"/>
              <a:t>est consulté.</a:t>
            </a:r>
            <a:endParaRPr lang="fr-FR" sz="2200" dirty="0"/>
          </a:p>
          <a:p>
            <a:pPr marL="0" indent="0">
              <a:buNone/>
            </a:pPr>
            <a:endParaRPr lang="fr-FR" sz="2200" dirty="0"/>
          </a:p>
          <a:p>
            <a:r>
              <a:rPr lang="fr-FR" sz="2200" b="1" dirty="0" smtClean="0"/>
              <a:t>L’évaluation des compétences est réalisée et tracée.</a:t>
            </a:r>
            <a:endParaRPr lang="fr-FR" sz="2800" dirty="0"/>
          </a:p>
          <a:p>
            <a:endParaRPr lang="fr-FR" dirty="0"/>
          </a:p>
        </p:txBody>
      </p:sp>
    </p:spTree>
    <p:extLst>
      <p:ext uri="{BB962C8B-B14F-4D97-AF65-F5344CB8AC3E}">
        <p14:creationId xmlns:p14="http://schemas.microsoft.com/office/powerpoint/2010/main" val="2717476126"/>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24744"/>
            <a:ext cx="8229600" cy="722344"/>
          </a:xfrm>
        </p:spPr>
        <p:txBody>
          <a:bodyPr>
            <a:normAutofit fontScale="90000"/>
          </a:bodyPr>
          <a:lstStyle/>
          <a:p>
            <a:r>
              <a:rPr lang="fr-FR" sz="3600" dirty="0"/>
              <a:t/>
            </a:r>
            <a:br>
              <a:rPr lang="fr-FR" sz="3600" dirty="0"/>
            </a:br>
            <a:r>
              <a:rPr lang="fr-FR" sz="4400" dirty="0"/>
              <a:t>En cas de </a:t>
            </a:r>
            <a:r>
              <a:rPr lang="fr-FR" sz="4400" dirty="0" smtClean="0"/>
              <a:t>difficultés</a:t>
            </a:r>
            <a:r>
              <a:rPr lang="fr-FR" sz="2400" dirty="0" smtClean="0"/>
              <a:t/>
            </a:r>
            <a:br>
              <a:rPr lang="fr-FR" sz="2400" dirty="0" smtClean="0"/>
            </a:br>
            <a:endParaRPr lang="fr-FR" sz="2400" b="1" i="1" dirty="0"/>
          </a:p>
        </p:txBody>
      </p:sp>
      <p:sp>
        <p:nvSpPr>
          <p:cNvPr id="4" name="Espace réservé du contenu 3"/>
          <p:cNvSpPr>
            <a:spLocks noGrp="1"/>
          </p:cNvSpPr>
          <p:nvPr>
            <p:ph idx="1"/>
          </p:nvPr>
        </p:nvSpPr>
        <p:spPr/>
        <p:txBody>
          <a:bodyPr>
            <a:normAutofit/>
          </a:bodyPr>
          <a:lstStyle/>
          <a:p>
            <a:endParaRPr lang="fr-FR" sz="2000" dirty="0" smtClean="0"/>
          </a:p>
          <a:p>
            <a:r>
              <a:rPr lang="fr-FR" sz="2000" dirty="0" smtClean="0"/>
              <a:t>Des </a:t>
            </a:r>
            <a:r>
              <a:rPr lang="fr-FR" sz="2000" b="1" dirty="0"/>
              <a:t>visites supplémentaires </a:t>
            </a:r>
            <a:r>
              <a:rPr lang="fr-FR" sz="2000" dirty="0"/>
              <a:t>sont </a:t>
            </a:r>
            <a:r>
              <a:rPr lang="fr-FR" sz="2000" dirty="0" smtClean="0"/>
              <a:t>programmées sur le terrain de </a:t>
            </a:r>
            <a:r>
              <a:rPr lang="fr-FR" sz="2000" b="1" dirty="0" smtClean="0"/>
              <a:t>stage</a:t>
            </a:r>
            <a:r>
              <a:rPr lang="fr-FR" sz="2000" dirty="0" smtClean="0"/>
              <a:t> et réalisées par le formateur référent identifié.</a:t>
            </a:r>
          </a:p>
          <a:p>
            <a:endParaRPr lang="fr-FR" sz="2000" dirty="0"/>
          </a:p>
          <a:p>
            <a:r>
              <a:rPr lang="fr-FR" sz="2000" dirty="0" smtClean="0"/>
              <a:t>Un formateur de suivi pédagogique accompagne l’étudiant ses 3 années de formation.</a:t>
            </a:r>
            <a:r>
              <a:rPr lang="fr-FR" sz="2000" dirty="0"/>
              <a:t> </a:t>
            </a:r>
            <a:r>
              <a:rPr lang="fr-FR" sz="2000" dirty="0" smtClean="0"/>
              <a:t>Selon les besoins, des rendez vous supplémentaires sont fixés avec le formateur de suivi pédagogique de l’étudiant ainsi qu’avec la coordinatrice pédagogique de l ’IFSI.</a:t>
            </a:r>
          </a:p>
          <a:p>
            <a:pPr marL="0" indent="0">
              <a:buNone/>
            </a:pPr>
            <a:endParaRPr lang="fr-FR" sz="2000" dirty="0" smtClean="0"/>
          </a:p>
          <a:p>
            <a:r>
              <a:rPr lang="fr-FR" sz="2000" dirty="0" smtClean="0"/>
              <a:t>Un </a:t>
            </a:r>
            <a:r>
              <a:rPr lang="fr-FR" sz="2000" b="1" dirty="0"/>
              <a:t>contrat pédagogique </a:t>
            </a:r>
            <a:r>
              <a:rPr lang="fr-FR" sz="2000" dirty="0"/>
              <a:t>est établi avec des objectifs de progression. </a:t>
            </a:r>
            <a:endParaRPr lang="fr-FR" sz="2000" dirty="0" smtClean="0"/>
          </a:p>
          <a:p>
            <a:pPr marL="0" indent="0">
              <a:buNone/>
            </a:pPr>
            <a:endParaRPr lang="fr-FR" dirty="0"/>
          </a:p>
        </p:txBody>
      </p:sp>
    </p:spTree>
    <p:extLst>
      <p:ext uri="{BB962C8B-B14F-4D97-AF65-F5344CB8AC3E}">
        <p14:creationId xmlns:p14="http://schemas.microsoft.com/office/powerpoint/2010/main" val="3660294924"/>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404664"/>
            <a:ext cx="8064896" cy="4176464"/>
          </a:xfrm>
        </p:spPr>
        <p:txBody>
          <a:bodyPr>
            <a:normAutofit/>
          </a:bodyPr>
          <a:lstStyle/>
          <a:p>
            <a:r>
              <a:rPr lang="fr-FR" sz="4000" dirty="0" smtClean="0"/>
              <a:t>Restant disponibles pour vos éventuelles questions ! </a:t>
            </a:r>
            <a:r>
              <a:rPr lang="fr-FR" sz="2800" dirty="0" smtClean="0"/>
              <a:t/>
            </a:r>
            <a:br>
              <a:rPr lang="fr-FR" sz="2800" dirty="0" smtClean="0"/>
            </a:br>
            <a:r>
              <a:rPr lang="fr-FR" sz="2800" dirty="0" smtClean="0"/>
              <a:t> </a:t>
            </a:r>
            <a:r>
              <a:rPr lang="fr-FR" sz="2400" i="1" dirty="0" smtClean="0">
                <a:solidFill>
                  <a:srgbClr val="FF0000"/>
                </a:solidFill>
              </a:rPr>
              <a:t/>
            </a:r>
            <a:br>
              <a:rPr lang="fr-FR" sz="2400" i="1" dirty="0" smtClean="0">
                <a:solidFill>
                  <a:srgbClr val="FF0000"/>
                </a:solidFill>
              </a:rPr>
            </a:br>
            <a:r>
              <a:rPr lang="fr-FR" sz="2400" i="1" dirty="0" smtClean="0">
                <a:solidFill>
                  <a:srgbClr val="FF0000"/>
                </a:solidFill>
              </a:rPr>
              <a:t>La direction </a:t>
            </a:r>
            <a:br>
              <a:rPr lang="fr-FR" sz="2400" i="1" dirty="0" smtClean="0">
                <a:solidFill>
                  <a:srgbClr val="FF0000"/>
                </a:solidFill>
              </a:rPr>
            </a:br>
            <a:r>
              <a:rPr lang="fr-FR" sz="2400" i="1" dirty="0" smtClean="0">
                <a:solidFill>
                  <a:srgbClr val="FF0000"/>
                </a:solidFill>
              </a:rPr>
              <a:t>&amp;</a:t>
            </a:r>
            <a:br>
              <a:rPr lang="fr-FR" sz="2400" i="1" dirty="0" smtClean="0">
                <a:solidFill>
                  <a:srgbClr val="FF0000"/>
                </a:solidFill>
              </a:rPr>
            </a:br>
            <a:r>
              <a:rPr lang="fr-FR" sz="2400" i="1" dirty="0" smtClean="0">
                <a:solidFill>
                  <a:srgbClr val="FF0000"/>
                </a:solidFill>
              </a:rPr>
              <a:t>l’équipe pédagogique et administrative de l’IFSI</a:t>
            </a:r>
            <a:br>
              <a:rPr lang="fr-FR" sz="2400" i="1" dirty="0" smtClean="0">
                <a:solidFill>
                  <a:srgbClr val="FF0000"/>
                </a:solidFill>
              </a:rPr>
            </a:br>
            <a:endParaRPr lang="fr-FR" sz="2400" i="1" dirty="0">
              <a:solidFill>
                <a:srgbClr val="FF0000"/>
              </a:solidFill>
            </a:endParaRPr>
          </a:p>
        </p:txBody>
      </p:sp>
    </p:spTree>
    <p:extLst>
      <p:ext uri="{BB962C8B-B14F-4D97-AF65-F5344CB8AC3E}">
        <p14:creationId xmlns:p14="http://schemas.microsoft.com/office/powerpoint/2010/main" val="616915450"/>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t>Cadre </a:t>
            </a:r>
            <a:r>
              <a:rPr lang="fr-FR" sz="3600" dirty="0" smtClean="0"/>
              <a:t>réglementaire/Formation </a:t>
            </a:r>
            <a:br>
              <a:rPr lang="fr-FR" sz="3600" dirty="0" smtClean="0"/>
            </a:br>
            <a:r>
              <a:rPr lang="fr-FR" sz="3600" dirty="0" smtClean="0"/>
              <a:t>Recueil des principaux textes </a:t>
            </a:r>
            <a:endParaRPr lang="fr-FR" sz="3600" dirty="0"/>
          </a:p>
        </p:txBody>
      </p:sp>
      <p:sp>
        <p:nvSpPr>
          <p:cNvPr id="3" name="Espace réservé du contenu 2"/>
          <p:cNvSpPr>
            <a:spLocks noGrp="1"/>
          </p:cNvSpPr>
          <p:nvPr>
            <p:ph idx="1"/>
          </p:nvPr>
        </p:nvSpPr>
        <p:spPr>
          <a:xfrm>
            <a:off x="457200" y="1700808"/>
            <a:ext cx="8229600" cy="4623792"/>
          </a:xfrm>
        </p:spPr>
        <p:txBody>
          <a:bodyPr>
            <a:normAutofit/>
          </a:bodyPr>
          <a:lstStyle/>
          <a:p>
            <a:pPr marL="0" indent="0">
              <a:buNone/>
            </a:pPr>
            <a:endParaRPr lang="fr-FR" b="1" dirty="0"/>
          </a:p>
          <a:p>
            <a:r>
              <a:rPr lang="fr-FR" sz="2000" b="1" dirty="0" smtClean="0"/>
              <a:t>Arrêté du 31 juillet 2009 modifié relatif au diplôme d’Etat d’infirmier </a:t>
            </a:r>
            <a:r>
              <a:rPr lang="fr-FR" sz="1600" i="1" dirty="0" smtClean="0"/>
              <a:t>(modifié par l’arrêté du 17 avril 2018 et l’arrêté du 12 juin 2018)</a:t>
            </a:r>
          </a:p>
          <a:p>
            <a:endParaRPr lang="fr-FR" sz="1600" i="1" dirty="0" smtClean="0"/>
          </a:p>
          <a:p>
            <a:r>
              <a:rPr lang="fr-FR" sz="2000" b="1" dirty="0" smtClean="0"/>
              <a:t>3 référentiels :</a:t>
            </a:r>
            <a:endParaRPr lang="fr-FR" sz="2000" b="1" i="1" dirty="0" smtClean="0"/>
          </a:p>
          <a:p>
            <a:pPr marL="457200" indent="-457200">
              <a:buFont typeface="+mj-lt"/>
              <a:buAutoNum type="arabicPeriod"/>
            </a:pPr>
            <a:r>
              <a:rPr lang="fr-FR" sz="2000" i="1" dirty="0" smtClean="0"/>
              <a:t>d’activités  </a:t>
            </a:r>
          </a:p>
          <a:p>
            <a:pPr marL="457200" indent="-457200">
              <a:buFont typeface="+mj-lt"/>
              <a:buAutoNum type="arabicPeriod"/>
            </a:pPr>
            <a:r>
              <a:rPr lang="fr-FR" sz="2000" i="1" dirty="0" smtClean="0"/>
              <a:t>de compétences </a:t>
            </a:r>
          </a:p>
          <a:p>
            <a:pPr marL="457200" indent="-457200">
              <a:buFont typeface="+mj-lt"/>
              <a:buAutoNum type="arabicPeriod"/>
            </a:pPr>
            <a:r>
              <a:rPr lang="fr-FR" sz="2000" i="1" dirty="0" smtClean="0"/>
              <a:t>de formation </a:t>
            </a:r>
          </a:p>
          <a:p>
            <a:pPr marL="0" indent="0">
              <a:buNone/>
            </a:pPr>
            <a:endParaRPr lang="fr-FR" sz="2000" i="1" dirty="0" smtClean="0"/>
          </a:p>
          <a:p>
            <a:r>
              <a:rPr lang="fr-FR" sz="2000" b="1" dirty="0" smtClean="0"/>
              <a:t>Des maquettes des UE (unités d’enseignement) </a:t>
            </a:r>
          </a:p>
          <a:p>
            <a:pPr marL="0" indent="0">
              <a:buNone/>
            </a:pPr>
            <a:endParaRPr lang="fr-FR" sz="2000" b="1" dirty="0" smtClean="0"/>
          </a:p>
          <a:p>
            <a:r>
              <a:rPr lang="fr-FR" sz="2000" b="1" dirty="0" smtClean="0"/>
              <a:t>Un portfolio </a:t>
            </a:r>
            <a:endParaRPr lang="fr-FR" sz="2000" b="1" dirty="0"/>
          </a:p>
        </p:txBody>
      </p:sp>
    </p:spTree>
    <p:extLst>
      <p:ext uri="{BB962C8B-B14F-4D97-AF65-F5344CB8AC3E}">
        <p14:creationId xmlns:p14="http://schemas.microsoft.com/office/powerpoint/2010/main" val="707329810"/>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La formation</a:t>
            </a:r>
            <a:br>
              <a:rPr lang="fr-FR" sz="3600" dirty="0" smtClean="0"/>
            </a:br>
            <a:r>
              <a:rPr lang="fr-FR" sz="3600" b="1" dirty="0">
                <a:effectLst>
                  <a:outerShdw blurRad="38100" dist="38100" dir="2700000" algn="tl">
                    <a:srgbClr val="000000">
                      <a:alpha val="43137"/>
                    </a:srgbClr>
                  </a:outerShdw>
                </a:effectLst>
              </a:rPr>
              <a:t>Le référentiel d’activité</a:t>
            </a:r>
            <a:endParaRPr lang="fr-FR" sz="3600" dirty="0"/>
          </a:p>
        </p:txBody>
      </p:sp>
      <p:sp>
        <p:nvSpPr>
          <p:cNvPr id="7" name="Espace réservé du contenu 6"/>
          <p:cNvSpPr>
            <a:spLocks noGrp="1"/>
          </p:cNvSpPr>
          <p:nvPr>
            <p:ph idx="1"/>
          </p:nvPr>
        </p:nvSpPr>
        <p:spPr/>
        <p:txBody>
          <a:bodyPr>
            <a:normAutofit/>
          </a:bodyPr>
          <a:lstStyle/>
          <a:p>
            <a:pPr marL="0" indent="0">
              <a:buNone/>
            </a:pPr>
            <a:endParaRPr lang="fr-FR" sz="3600" dirty="0" smtClean="0"/>
          </a:p>
          <a:p>
            <a:pPr marL="0" indent="0" algn="ctr">
              <a:buNone/>
            </a:pPr>
            <a:r>
              <a:rPr lang="fr-FR" sz="3600" dirty="0" smtClean="0">
                <a:solidFill>
                  <a:srgbClr val="FF0000"/>
                </a:solidFill>
                <a:effectLst>
                  <a:outerShdw blurRad="38100" dist="38100" dir="2700000" algn="tl">
                    <a:srgbClr val="000000">
                      <a:alpha val="43137"/>
                    </a:srgbClr>
                  </a:outerShdw>
                </a:effectLst>
              </a:rPr>
              <a:t>Il comporte le détail de toutes les activités recensées en 9 domaines </a:t>
            </a:r>
            <a:endParaRPr lang="fr-FR" sz="3600" dirty="0" smtClean="0">
              <a:solidFill>
                <a:srgbClr val="FF0000"/>
              </a:solidFill>
            </a:endParaRPr>
          </a:p>
          <a:p>
            <a:pPr marL="0" indent="0">
              <a:buNone/>
            </a:pPr>
            <a:endParaRPr lang="fr-FR" dirty="0" smtClean="0">
              <a:solidFill>
                <a:srgbClr val="FF0000"/>
              </a:solidFill>
            </a:endParaRPr>
          </a:p>
          <a:p>
            <a:pPr marL="0" indent="0">
              <a:buNone/>
            </a:pPr>
            <a:endParaRPr lang="fr-FR" dirty="0"/>
          </a:p>
        </p:txBody>
      </p:sp>
    </p:spTree>
    <p:extLst>
      <p:ext uri="{BB962C8B-B14F-4D97-AF65-F5344CB8AC3E}">
        <p14:creationId xmlns:p14="http://schemas.microsoft.com/office/powerpoint/2010/main" val="3155475618"/>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296144"/>
          </a:xfrm>
        </p:spPr>
        <p:txBody>
          <a:bodyPr>
            <a:normAutofit/>
          </a:bodyPr>
          <a:lstStyle/>
          <a:p>
            <a:r>
              <a:rPr lang="fr-FR" sz="3200" dirty="0" smtClean="0"/>
              <a:t>La formation </a:t>
            </a:r>
            <a:br>
              <a:rPr lang="fr-FR" sz="3200" dirty="0" smtClean="0"/>
            </a:br>
            <a:r>
              <a:rPr lang="fr-FR" sz="3200" b="1" dirty="0" smtClean="0"/>
              <a:t> </a:t>
            </a:r>
            <a:r>
              <a:rPr lang="fr-FR" sz="3200" b="1" dirty="0"/>
              <a:t>Le référentiel de compétences </a:t>
            </a:r>
            <a:endParaRPr lang="fr-FR" sz="3200" dirty="0"/>
          </a:p>
        </p:txBody>
      </p:sp>
      <p:sp>
        <p:nvSpPr>
          <p:cNvPr id="3" name="Espace réservé du contenu 2"/>
          <p:cNvSpPr>
            <a:spLocks noGrp="1"/>
          </p:cNvSpPr>
          <p:nvPr>
            <p:ph idx="1"/>
          </p:nvPr>
        </p:nvSpPr>
        <p:spPr/>
        <p:txBody>
          <a:bodyPr>
            <a:normAutofit/>
          </a:bodyPr>
          <a:lstStyle/>
          <a:p>
            <a:pPr marL="0" indent="0">
              <a:buNone/>
            </a:pPr>
            <a:endParaRPr lang="fr-FR" b="1" dirty="0" smtClean="0"/>
          </a:p>
          <a:p>
            <a:pPr marL="0" indent="0">
              <a:buNone/>
            </a:pPr>
            <a:endParaRPr lang="fr-FR" b="1" dirty="0"/>
          </a:p>
          <a:p>
            <a:pPr marL="0" indent="0">
              <a:buNone/>
            </a:pPr>
            <a:endParaRPr lang="fr-FR" sz="4400" b="1" dirty="0" smtClean="0"/>
          </a:p>
          <a:p>
            <a:pPr marL="0" indent="0" algn="ctr">
              <a:buNone/>
            </a:pPr>
            <a:r>
              <a:rPr lang="fr-FR" sz="4400" b="1" dirty="0" smtClean="0">
                <a:solidFill>
                  <a:srgbClr val="FF0000"/>
                </a:solidFill>
              </a:rPr>
              <a:t>Il décrit 10 compétences </a:t>
            </a:r>
          </a:p>
          <a:p>
            <a:pPr marL="0" indent="0">
              <a:buNone/>
            </a:pPr>
            <a:endParaRPr lang="fr-FR" b="1" dirty="0" smtClean="0"/>
          </a:p>
        </p:txBody>
      </p:sp>
    </p:spTree>
    <p:extLst>
      <p:ext uri="{BB962C8B-B14F-4D97-AF65-F5344CB8AC3E}">
        <p14:creationId xmlns:p14="http://schemas.microsoft.com/office/powerpoint/2010/main" val="3723162190"/>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457200" y="1268760"/>
            <a:ext cx="8229600" cy="1368152"/>
          </a:xfrm>
        </p:spPr>
        <p:txBody>
          <a:bodyPr>
            <a:noAutofit/>
          </a:bodyPr>
          <a:lstStyle/>
          <a:p>
            <a:r>
              <a:rPr lang="fr-FR" sz="3200" dirty="0" smtClean="0"/>
              <a:t>La formation</a:t>
            </a:r>
            <a:br>
              <a:rPr lang="fr-FR" sz="3200" dirty="0" smtClean="0"/>
            </a:br>
            <a:r>
              <a:rPr lang="fr-FR" sz="3200" b="1" dirty="0" smtClean="0"/>
              <a:t>Le référentiel de formation</a:t>
            </a:r>
            <a:br>
              <a:rPr lang="fr-FR" sz="3200" b="1" dirty="0" smtClean="0"/>
            </a:br>
            <a:r>
              <a:rPr lang="fr-FR" sz="3200" dirty="0"/>
              <a:t>L</a:t>
            </a:r>
            <a:r>
              <a:rPr lang="fr-FR" sz="3200" dirty="0" smtClean="0"/>
              <a:t>es </a:t>
            </a:r>
            <a:r>
              <a:rPr lang="fr-FR" sz="3200" dirty="0"/>
              <a:t>finalités </a:t>
            </a:r>
            <a:r>
              <a:rPr lang="fr-FR" sz="3200" dirty="0" smtClean="0"/>
              <a:t>pour l’étudiant</a:t>
            </a:r>
            <a:endParaRPr lang="fr-FR" sz="3200" dirty="0"/>
          </a:p>
        </p:txBody>
      </p:sp>
      <p:sp>
        <p:nvSpPr>
          <p:cNvPr id="8" name="Espace réservé du contenu 7"/>
          <p:cNvSpPr>
            <a:spLocks noGrp="1"/>
          </p:cNvSpPr>
          <p:nvPr>
            <p:ph idx="1"/>
          </p:nvPr>
        </p:nvSpPr>
        <p:spPr>
          <a:xfrm>
            <a:off x="539552" y="2924944"/>
            <a:ext cx="8147248" cy="3399656"/>
          </a:xfrm>
        </p:spPr>
        <p:txBody>
          <a:bodyPr>
            <a:normAutofit/>
          </a:bodyPr>
          <a:lstStyle/>
          <a:p>
            <a:pPr marL="0" indent="0">
              <a:buNone/>
            </a:pPr>
            <a:endParaRPr lang="fr-FR" sz="2000" dirty="0" smtClean="0"/>
          </a:p>
          <a:p>
            <a:r>
              <a:rPr lang="fr-FR" sz="2000" b="1" dirty="0" smtClean="0"/>
              <a:t>Professionnaliser</a:t>
            </a:r>
            <a:r>
              <a:rPr lang="fr-FR" sz="2000" dirty="0" smtClean="0"/>
              <a:t> son parcours</a:t>
            </a:r>
          </a:p>
          <a:p>
            <a:pPr marL="0" indent="0">
              <a:buNone/>
            </a:pPr>
            <a:endParaRPr lang="fr-FR" sz="2000" dirty="0" smtClean="0"/>
          </a:p>
          <a:p>
            <a:r>
              <a:rPr lang="fr-FR" sz="2000" dirty="0" smtClean="0"/>
              <a:t>L’amener à devenir un </a:t>
            </a:r>
            <a:r>
              <a:rPr lang="fr-FR" sz="2000" b="1" dirty="0" smtClean="0"/>
              <a:t>professionnel autonome</a:t>
            </a:r>
          </a:p>
          <a:p>
            <a:pPr marL="0" indent="0">
              <a:buNone/>
            </a:pPr>
            <a:endParaRPr lang="fr-FR" sz="2000" b="1" dirty="0"/>
          </a:p>
          <a:p>
            <a:r>
              <a:rPr lang="fr-FR" sz="2000" dirty="0" smtClean="0"/>
              <a:t>L’aider à développer des </a:t>
            </a:r>
            <a:r>
              <a:rPr lang="fr-FR" sz="2000" b="1" dirty="0" smtClean="0"/>
              <a:t>ressources en savoirs, habiletés et capacités</a:t>
            </a:r>
          </a:p>
          <a:p>
            <a:pPr marL="0" indent="0">
              <a:buNone/>
            </a:pPr>
            <a:endParaRPr lang="fr-FR" sz="2000" dirty="0" smtClean="0"/>
          </a:p>
          <a:p>
            <a:r>
              <a:rPr lang="fr-FR" sz="2000" dirty="0" smtClean="0"/>
              <a:t>Lui permettre de développer une</a:t>
            </a:r>
            <a:r>
              <a:rPr lang="fr-FR" sz="2000" b="1" dirty="0" smtClean="0"/>
              <a:t> éthique professionnelle</a:t>
            </a:r>
          </a:p>
          <a:p>
            <a:pPr marL="0" indent="0">
              <a:buNone/>
            </a:pPr>
            <a:endParaRPr lang="fr-FR" b="1" dirty="0"/>
          </a:p>
          <a:p>
            <a:pPr marL="0" indent="0">
              <a:buNone/>
            </a:pPr>
            <a:endParaRPr lang="fr-FR" dirty="0"/>
          </a:p>
        </p:txBody>
      </p:sp>
    </p:spTree>
    <p:extLst>
      <p:ext uri="{BB962C8B-B14F-4D97-AF65-F5344CB8AC3E}">
        <p14:creationId xmlns:p14="http://schemas.microsoft.com/office/powerpoint/2010/main" val="2027519447"/>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704088"/>
            <a:ext cx="8229600" cy="1428768"/>
          </a:xfrm>
        </p:spPr>
        <p:txBody>
          <a:bodyPr>
            <a:normAutofit fontScale="90000"/>
          </a:bodyPr>
          <a:lstStyle/>
          <a:p>
            <a:r>
              <a:rPr lang="fr-FR" sz="3600" dirty="0"/>
              <a:t>La </a:t>
            </a:r>
            <a:r>
              <a:rPr lang="fr-FR" sz="3600" dirty="0" smtClean="0"/>
              <a:t>formation</a:t>
            </a:r>
            <a:br>
              <a:rPr lang="fr-FR" sz="3600" dirty="0" smtClean="0"/>
            </a:br>
            <a:r>
              <a:rPr lang="fr-FR" sz="3600" b="1" dirty="0"/>
              <a:t>Le référentiel de formation</a:t>
            </a:r>
            <a:r>
              <a:rPr lang="fr-FR" sz="3600" dirty="0" smtClean="0"/>
              <a:t/>
            </a:r>
            <a:br>
              <a:rPr lang="fr-FR" sz="3600" dirty="0" smtClean="0"/>
            </a:br>
            <a:r>
              <a:rPr lang="fr-FR" sz="3600" dirty="0"/>
              <a:t>Principes pédagogiques</a:t>
            </a:r>
          </a:p>
        </p:txBody>
      </p:sp>
      <p:sp>
        <p:nvSpPr>
          <p:cNvPr id="5" name="Espace réservé du contenu 4"/>
          <p:cNvSpPr>
            <a:spLocks noGrp="1"/>
          </p:cNvSpPr>
          <p:nvPr>
            <p:ph idx="1"/>
          </p:nvPr>
        </p:nvSpPr>
        <p:spPr/>
        <p:txBody>
          <a:bodyPr>
            <a:normAutofit fontScale="85000" lnSpcReduction="10000"/>
          </a:bodyPr>
          <a:lstStyle/>
          <a:p>
            <a:pPr marL="0" indent="0">
              <a:buNone/>
            </a:pPr>
            <a:endParaRPr lang="fr-FR" b="1" dirty="0" smtClean="0"/>
          </a:p>
          <a:p>
            <a:pPr marL="0" indent="0">
              <a:buNone/>
            </a:pPr>
            <a:endParaRPr lang="fr-FR" sz="2400" b="1" dirty="0" smtClean="0"/>
          </a:p>
          <a:p>
            <a:r>
              <a:rPr lang="fr-FR" sz="2400" dirty="0" smtClean="0"/>
              <a:t>Mise en place </a:t>
            </a:r>
            <a:r>
              <a:rPr lang="fr-FR" sz="2400" b="1" dirty="0" smtClean="0"/>
              <a:t>d’alternance</a:t>
            </a:r>
            <a:r>
              <a:rPr lang="fr-FR" sz="2400" dirty="0" smtClean="0"/>
              <a:t> entre connaissances et savoir-faire.</a:t>
            </a:r>
          </a:p>
          <a:p>
            <a:pPr marL="0" indent="0">
              <a:buNone/>
            </a:pPr>
            <a:endParaRPr lang="fr-FR" sz="2400" dirty="0" smtClean="0"/>
          </a:p>
          <a:p>
            <a:r>
              <a:rPr lang="fr-FR" sz="2400" b="1" dirty="0" smtClean="0"/>
              <a:t>Etude de situations </a:t>
            </a:r>
            <a:r>
              <a:rPr lang="fr-FR" sz="2400" dirty="0" smtClean="0"/>
              <a:t>pour travailler sur 3 paliers : « comprendre », </a:t>
            </a:r>
          </a:p>
          <a:p>
            <a:pPr marL="0" indent="0">
              <a:buNone/>
            </a:pPr>
            <a:r>
              <a:rPr lang="fr-FR" sz="2400" dirty="0" smtClean="0"/>
              <a:t>« agir » et « transférer ».</a:t>
            </a:r>
          </a:p>
          <a:p>
            <a:pPr marL="0" indent="0">
              <a:buNone/>
            </a:pPr>
            <a:endParaRPr lang="fr-FR" sz="2400" dirty="0" smtClean="0"/>
          </a:p>
          <a:p>
            <a:r>
              <a:rPr lang="fr-FR" sz="2400" b="1" dirty="0" smtClean="0"/>
              <a:t>Mise en lien </a:t>
            </a:r>
            <a:r>
              <a:rPr lang="fr-FR" sz="2400" dirty="0" smtClean="0"/>
              <a:t>des connaissances</a:t>
            </a:r>
          </a:p>
          <a:p>
            <a:endParaRPr lang="fr-FR" sz="2400" dirty="0" smtClean="0"/>
          </a:p>
          <a:p>
            <a:r>
              <a:rPr lang="fr-FR" sz="2400" dirty="0"/>
              <a:t>Acquisition de </a:t>
            </a:r>
            <a:r>
              <a:rPr lang="fr-FR" sz="2400" b="1" dirty="0"/>
              <a:t>compétences</a:t>
            </a:r>
          </a:p>
          <a:p>
            <a:pPr marL="0" indent="0">
              <a:buNone/>
            </a:pPr>
            <a:endParaRPr lang="fr-FR" sz="2400" b="1" dirty="0" smtClean="0"/>
          </a:p>
          <a:p>
            <a:r>
              <a:rPr lang="fr-FR" sz="2400" b="1" dirty="0" smtClean="0">
                <a:solidFill>
                  <a:srgbClr val="FF0000"/>
                </a:solidFill>
              </a:rPr>
              <a:t>Prise en compte individuelle de la progression de l’étudiant</a:t>
            </a:r>
            <a:r>
              <a:rPr lang="fr-FR" sz="2400" dirty="0" smtClean="0">
                <a:solidFill>
                  <a:srgbClr val="FF0000"/>
                </a:solidFill>
              </a:rPr>
              <a:t>.</a:t>
            </a:r>
          </a:p>
        </p:txBody>
      </p:sp>
    </p:spTree>
    <p:extLst>
      <p:ext uri="{BB962C8B-B14F-4D97-AF65-F5344CB8AC3E}">
        <p14:creationId xmlns:p14="http://schemas.microsoft.com/office/powerpoint/2010/main" val="1040773273"/>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500776"/>
          </a:xfrm>
        </p:spPr>
        <p:txBody>
          <a:bodyPr>
            <a:normAutofit fontScale="90000"/>
          </a:bodyPr>
          <a:lstStyle/>
          <a:p>
            <a:r>
              <a:rPr lang="fr-FR" dirty="0" smtClean="0"/>
              <a:t/>
            </a:r>
            <a:br>
              <a:rPr lang="fr-FR" dirty="0" smtClean="0"/>
            </a:br>
            <a:r>
              <a:rPr lang="fr-FR" dirty="0" smtClean="0"/>
              <a:t>La formation</a:t>
            </a:r>
            <a:br>
              <a:rPr lang="fr-FR" dirty="0" smtClean="0"/>
            </a:br>
            <a:r>
              <a:rPr lang="fr-FR" sz="3600" dirty="0" smtClean="0"/>
              <a:t>le projet pédagogique des Instituts</a:t>
            </a:r>
            <a:r>
              <a:rPr lang="fr-FR" dirty="0"/>
              <a:t/>
            </a:r>
            <a:br>
              <a:rPr lang="fr-FR" dirty="0"/>
            </a:br>
            <a:endParaRPr lang="fr-FR" sz="3600" dirty="0"/>
          </a:p>
        </p:txBody>
      </p:sp>
      <p:sp>
        <p:nvSpPr>
          <p:cNvPr id="3" name="Espace réservé du contenu 2"/>
          <p:cNvSpPr>
            <a:spLocks noGrp="1"/>
          </p:cNvSpPr>
          <p:nvPr>
            <p:ph idx="1"/>
          </p:nvPr>
        </p:nvSpPr>
        <p:spPr/>
        <p:txBody>
          <a:bodyPr>
            <a:normAutofit/>
          </a:bodyPr>
          <a:lstStyle/>
          <a:p>
            <a:pPr marL="0" lvl="0" indent="0">
              <a:buNone/>
            </a:pPr>
            <a:endParaRPr lang="fr-FR" sz="2000" b="1" dirty="0" smtClean="0"/>
          </a:p>
          <a:p>
            <a:pPr marL="0" indent="0">
              <a:buNone/>
            </a:pPr>
            <a:r>
              <a:rPr lang="fr-FR" b="1" dirty="0">
                <a:solidFill>
                  <a:srgbClr val="FF0000"/>
                </a:solidFill>
              </a:rPr>
              <a:t>Les valeurs sous-tendues</a:t>
            </a:r>
          </a:p>
          <a:p>
            <a:pPr lvl="0"/>
            <a:r>
              <a:rPr lang="fr-FR" sz="2000" b="1" dirty="0"/>
              <a:t>L’authenticité </a:t>
            </a:r>
          </a:p>
          <a:p>
            <a:pPr lvl="0"/>
            <a:r>
              <a:rPr lang="fr-FR" sz="2000" b="1" dirty="0"/>
              <a:t>L’humilité </a:t>
            </a:r>
          </a:p>
          <a:p>
            <a:pPr lvl="0"/>
            <a:r>
              <a:rPr lang="fr-FR" sz="2000" b="1" dirty="0"/>
              <a:t>L'altérité </a:t>
            </a:r>
          </a:p>
          <a:p>
            <a:pPr lvl="0"/>
            <a:r>
              <a:rPr lang="fr-FR" sz="2000" b="1" dirty="0"/>
              <a:t>L’équité </a:t>
            </a:r>
          </a:p>
          <a:p>
            <a:pPr lvl="0"/>
            <a:r>
              <a:rPr lang="fr-FR" sz="2000" b="1" dirty="0"/>
              <a:t>L'exemplarité </a:t>
            </a:r>
          </a:p>
          <a:p>
            <a:r>
              <a:rPr lang="fr-FR" sz="2000" b="1" dirty="0"/>
              <a:t>Le respect de Soi,  de l’Autre, des règles et des lois… </a:t>
            </a:r>
          </a:p>
          <a:p>
            <a:endParaRPr lang="fr-FR" dirty="0"/>
          </a:p>
        </p:txBody>
      </p:sp>
      <p:sp>
        <p:nvSpPr>
          <p:cNvPr id="6" name="Espace réservé du contenu 5"/>
          <p:cNvSpPr>
            <a:spLocks noGrp="1"/>
          </p:cNvSpPr>
          <p:nvPr>
            <p:ph sz="quarter" idx="4294967295"/>
          </p:nvPr>
        </p:nvSpPr>
        <p:spPr>
          <a:xfrm>
            <a:off x="5102225" y="2514600"/>
            <a:ext cx="4041775" cy="3506788"/>
          </a:xfrm>
        </p:spPr>
        <p:txBody>
          <a:bodyPr/>
          <a:lstStyle/>
          <a:p>
            <a:pPr lvl="0"/>
            <a:endParaRPr lang="fr-FR" sz="2000" b="1" dirty="0" smtClean="0"/>
          </a:p>
          <a:p>
            <a:endParaRPr lang="fr-FR" dirty="0"/>
          </a:p>
        </p:txBody>
      </p:sp>
    </p:spTree>
    <p:extLst>
      <p:ext uri="{BB962C8B-B14F-4D97-AF65-F5344CB8AC3E}">
        <p14:creationId xmlns:p14="http://schemas.microsoft.com/office/powerpoint/2010/main" val="1587279599"/>
      </p:ext>
    </p:extLst>
  </p:cSld>
  <p:clrMapOvr>
    <a:masterClrMapping/>
  </p:clrMapOvr>
  <mc:AlternateContent xmlns:mc="http://schemas.openxmlformats.org/markup-compatibility/2006" xmlns:p14="http://schemas.microsoft.com/office/powerpoint/2010/main">
    <mc:Choice Requires="p14">
      <p:transition p14:dur="10" advClick="0" advTm="10000">
        <p:wipe/>
      </p:transition>
    </mc:Choice>
    <mc:Fallback xmlns="">
      <p:transition advClick="0" advTm="10000">
        <p:wip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1386</TotalTime>
  <Words>1298</Words>
  <Application>Microsoft Office PowerPoint</Application>
  <PresentationFormat>Affichage à l'écran (4:3)</PresentationFormat>
  <Paragraphs>273</Paragraphs>
  <Slides>32</Slides>
  <Notes>30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32</vt:i4>
      </vt:variant>
    </vt:vector>
  </HeadingPairs>
  <TitlesOfParts>
    <vt:vector size="37" baseType="lpstr">
      <vt:lpstr>Calibri</vt:lpstr>
      <vt:lpstr>Constantia</vt:lpstr>
      <vt:lpstr>Tahoma</vt:lpstr>
      <vt:lpstr>Wingdings 2</vt:lpstr>
      <vt:lpstr>Débit</vt:lpstr>
      <vt:lpstr>LA FORMATION INFIRMIERE        </vt:lpstr>
      <vt:lpstr>Cadre réglementaire Organisation de la formation</vt:lpstr>
      <vt:lpstr>Cadre réglementaire  LES CHANGEMENTS ET ORIENTATIONS</vt:lpstr>
      <vt:lpstr>Cadre réglementaire/Formation  Recueil des principaux textes </vt:lpstr>
      <vt:lpstr>La formation Le référentiel d’activité</vt:lpstr>
      <vt:lpstr>La formation   Le référentiel de compétences </vt:lpstr>
      <vt:lpstr>La formation Le référentiel de formation Les finalités pour l’étudiant</vt:lpstr>
      <vt:lpstr>La formation Le référentiel de formation Principes pédagogiques</vt:lpstr>
      <vt:lpstr> La formation le projet pédagogique des Instituts </vt:lpstr>
      <vt:lpstr>  La formation le projet pédagogique des Instituts</vt:lpstr>
      <vt:lpstr>La formation Les pratiques innovantes</vt:lpstr>
      <vt:lpstr>LA HAS et la SIMULATION</vt:lpstr>
      <vt:lpstr> LA SIMULATION EN SANTE TECHNIQUE PEDAGOGIQUE </vt:lpstr>
      <vt:lpstr>Apprentissage expérientiel et pratique réflexive. </vt:lpstr>
      <vt:lpstr>PRINCIPAUX OBJECTIFS</vt:lpstr>
      <vt:lpstr>Déroulé d’une séance </vt:lpstr>
      <vt:lpstr>La formation théorique formation théorique (2100h) </vt:lpstr>
      <vt:lpstr> Modalités pédagogiques</vt:lpstr>
      <vt:lpstr>La formation théorique Enseignement en institut de formation : 120 ECTS </vt:lpstr>
      <vt:lpstr>Le classement des UE / 6 champs</vt:lpstr>
      <vt:lpstr>Maquettes d’enseignement </vt:lpstr>
      <vt:lpstr>  LA FORMATION CLINIQUE Enseignement clinique (2100 h)  7 stages : 60 ECTS </vt:lpstr>
      <vt:lpstr>LES TYPOLOGIES DES STAGES</vt:lpstr>
      <vt:lpstr>L’ORGANISATION DES STAGES</vt:lpstr>
      <vt:lpstr>L’ORGANISATION REGLEMENTAIRE</vt:lpstr>
      <vt:lpstr>Durée et répartition des stages</vt:lpstr>
      <vt:lpstr>Parcours de stage 6 SEMESTRES (S1, S2, S3, S4, S5 et S6)</vt:lpstr>
      <vt:lpstr>Les stages sont qualifiants  Instruction DGOS 2014 </vt:lpstr>
      <vt:lpstr>L’accompagnement individuel</vt:lpstr>
      <vt:lpstr>En systématique</vt:lpstr>
      <vt:lpstr> En cas de difficultés </vt:lpstr>
      <vt:lpstr>Restant disponibles pour vos éventuelles questions !    La direction  &amp; l’équipe pédagogique et administrative de l’IFSI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Maxime GALMICHE</dc:creator>
  <cp:lastModifiedBy>Florian LEJEUNE</cp:lastModifiedBy>
  <cp:revision>206</cp:revision>
  <cp:lastPrinted>2018-09-24T08:42:29Z</cp:lastPrinted>
  <dcterms:created xsi:type="dcterms:W3CDTF">2015-02-23T13:28:46Z</dcterms:created>
  <dcterms:modified xsi:type="dcterms:W3CDTF">2022-01-19T13:18:21Z</dcterms:modified>
</cp:coreProperties>
</file>